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257" r:id="rId3"/>
    <p:sldId id="259" r:id="rId4"/>
    <p:sldId id="258" r:id="rId5"/>
    <p:sldId id="260" r:id="rId6"/>
    <p:sldId id="261" r:id="rId7"/>
    <p:sldId id="263" r:id="rId8"/>
    <p:sldId id="264" r:id="rId9"/>
    <p:sldId id="265" r:id="rId10"/>
    <p:sldId id="268" r:id="rId11"/>
    <p:sldId id="266" r:id="rId12"/>
    <p:sldId id="267" r:id="rId13"/>
    <p:sldId id="269" r:id="rId14"/>
    <p:sldId id="262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69CF1AB2-1976-4502-BF36-3FF5EA218861}" styleName="Средний стиль 4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582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5CF0D2-754F-4E39-B743-333B74C96551}" type="datetimeFigureOut">
              <a:rPr lang="ru-RU" smtClean="0"/>
              <a:t>26.11.2015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92CDD98-9296-4060-A4CD-78AB12FD03BF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2CDD98-9296-4060-A4CD-78AB12FD03BF}" type="slidenum">
              <a:rPr lang="ru-RU" smtClean="0"/>
              <a:t>9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26.11.2015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26.11.2015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26.11.2015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26.11.2015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26.11.2015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26.11.2015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26.11.2015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gif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computer.slovaronline.com/I/312-INTERFACE" TargetMode="External"/><Relationship Id="rId7" Type="http://schemas.openxmlformats.org/officeDocument/2006/relationships/hyperlink" Target="http://www.topdesignmag.com/wp-content/uploads/2011/01/83.png" TargetMode="External"/><Relationship Id="rId2" Type="http://schemas.openxmlformats.org/officeDocument/2006/relationships/hyperlink" Target="http://www.edu54.ru/sites/default/files/upload/2010/03/logich_rass.swf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ims821.ru/bezymjannyj.jpg" TargetMode="External"/><Relationship Id="rId5" Type="http://schemas.openxmlformats.org/officeDocument/2006/relationships/hyperlink" Target="http://www.xa-xa.org/uploads/posts/2011-03/1300790114_1300652386_9.jpg" TargetMode="External"/><Relationship Id="rId4" Type="http://schemas.openxmlformats.org/officeDocument/2006/relationships/hyperlink" Target="http://rebus1.com/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ideo" Target="file:///D:\&#1059;&#1095;&#1077;&#1073;&#1085;&#1099;&#1077;\7%20&#1082;&#1083;&#1072;&#1089;&#1089;\7%20&#1082;&#1083;&#1072;&#1089;&#1089;%20&#1059;&#1088;&#1086;&#1082;&#1080;%20&#1087;&#1086;%20&#1060;&#1043;&#1054;&#1057;\&#1059;&#1088;.%2015%20&#1055;&#1086;&#1083;&#1100;&#1079;&#1086;&#1074;&#1072;&#1090;&#1077;&#1083;&#1100;&#1089;&#1082;&#1080;&#1081;%20&#1080;&#1085;&#1090;&#1077;&#1088;&#1092;&#1077;&#1081;&#1089;\&#1059;&#1088;%2015.wmv" TargetMode="Externa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39784"/>
          </a:xfrm>
        </p:spPr>
        <p:txBody>
          <a:bodyPr/>
          <a:lstStyle/>
          <a:p>
            <a:r>
              <a:rPr lang="ru-RU" b="1" dirty="0" smtClean="0">
                <a:solidFill>
                  <a:schemeClr val="bg1"/>
                </a:solidFill>
              </a:rPr>
              <a:t>Домашнее задание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6" name="Содержимое 4"/>
          <p:cNvSpPr txBox="1">
            <a:spLocks/>
          </p:cNvSpPr>
          <p:nvPr/>
        </p:nvSpPr>
        <p:spPr>
          <a:xfrm>
            <a:off x="457200" y="1600200"/>
            <a:ext cx="4043362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4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§. 2.5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4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РТ.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4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№ 127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32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7" name="Picture 6" descr="Информатика : учебник для 7 класса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714876" y="1428736"/>
            <a:ext cx="2829761" cy="4075788"/>
          </a:xfrm>
          <a:prstGeom prst="rect">
            <a:avLst/>
          </a:prstGeom>
          <a:noFill/>
        </p:spPr>
      </p:pic>
      <p:pic>
        <p:nvPicPr>
          <p:cNvPr id="8" name="Picture 2" descr="Информатика : рабочая тетрадь для 7 класса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00760" y="2857496"/>
            <a:ext cx="2571768" cy="3472681"/>
          </a:xfrm>
          <a:prstGeom prst="rect">
            <a:avLst/>
          </a:prstGeom>
          <a:noFill/>
        </p:spPr>
      </p:pic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1000100" y="6286520"/>
            <a:ext cx="742952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 err="1">
                <a:solidFill>
                  <a:srgbClr val="002060"/>
                </a:solidFill>
              </a:rPr>
              <a:t>Кутепова</a:t>
            </a:r>
            <a:r>
              <a:rPr lang="ru-RU" dirty="0">
                <a:solidFill>
                  <a:srgbClr val="002060"/>
                </a:solidFill>
              </a:rPr>
              <a:t> Н.В, </a:t>
            </a:r>
            <a:r>
              <a:rPr lang="ru-RU" dirty="0" smtClean="0">
                <a:solidFill>
                  <a:srgbClr val="002060"/>
                </a:solidFill>
              </a:rPr>
              <a:t> МОАУ «СОШ №4 г.Соль- Илецка Оренбургской обл.»2015 </a:t>
            </a:r>
            <a:r>
              <a:rPr lang="ru-RU" dirty="0">
                <a:solidFill>
                  <a:srgbClr val="002060"/>
                </a:solidFill>
              </a:rPr>
              <a:t>г.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</p:spPr>
        <p:txBody>
          <a:bodyPr/>
          <a:lstStyle/>
          <a:p>
            <a:r>
              <a:rPr lang="ru-RU" b="1" dirty="0" smtClean="0">
                <a:solidFill>
                  <a:schemeClr val="bg1"/>
                </a:solidFill>
              </a:rPr>
              <a:t>Выполни в рабочей тетради: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42910" y="3071810"/>
            <a:ext cx="3757610" cy="900106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ru-RU" sz="5400" b="1" dirty="0" smtClean="0">
                <a:solidFill>
                  <a:srgbClr val="002060"/>
                </a:solidFill>
              </a:rPr>
              <a:t>№125</a:t>
            </a:r>
            <a:endParaRPr lang="ru-RU" sz="5400" b="1" dirty="0">
              <a:solidFill>
                <a:srgbClr val="002060"/>
              </a:solidFill>
            </a:endParaRPr>
          </a:p>
        </p:txBody>
      </p:sp>
      <p:pic>
        <p:nvPicPr>
          <p:cNvPr id="4" name="Picture 2" descr="Информатика : рабочая тетрадь для 7 класса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57818" y="1928802"/>
            <a:ext cx="2698152" cy="3643338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5857884" y="6000768"/>
            <a:ext cx="133882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>
                <a:solidFill>
                  <a:srgbClr val="008080"/>
                </a:solidFill>
              </a:rPr>
              <a:t>1 балл</a:t>
            </a:r>
            <a:endParaRPr lang="ru-RU" sz="2000" b="1" dirty="0">
              <a:solidFill>
                <a:srgbClr val="00808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46"/>
          </a:xfrm>
        </p:spPr>
        <p:txBody>
          <a:bodyPr>
            <a:normAutofit/>
          </a:bodyPr>
          <a:lstStyle/>
          <a:p>
            <a:r>
              <a:rPr lang="ru-RU" sz="3600" b="1" dirty="0" smtClean="0">
                <a:solidFill>
                  <a:schemeClr val="bg1"/>
                </a:solidFill>
              </a:rPr>
              <a:t>Работа в паре с помощью компьютера:</a:t>
            </a:r>
            <a:endParaRPr lang="ru-RU" sz="3600" b="1" dirty="0">
              <a:solidFill>
                <a:schemeClr val="bg1"/>
              </a:solidFill>
            </a:endParaRPr>
          </a:p>
        </p:txBody>
      </p:sp>
      <p:pic>
        <p:nvPicPr>
          <p:cNvPr id="21509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6248" y="4500570"/>
            <a:ext cx="4094051" cy="11430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3" name="Picture 6" descr="Информатика : учебник для 7 класса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42910" y="1571612"/>
            <a:ext cx="2829761" cy="4075788"/>
          </a:xfrm>
          <a:prstGeom prst="rect">
            <a:avLst/>
          </a:prstGeom>
          <a:noFill/>
        </p:spPr>
      </p:pic>
      <p:pic>
        <p:nvPicPr>
          <p:cNvPr id="14" name="Picture 2" descr="http://www.e-annebebek.com/wp-content/uploads/2014/03/Ev-%C3%96devi-995x498.gi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929058" y="1571612"/>
            <a:ext cx="4714908" cy="2359823"/>
          </a:xfrm>
          <a:prstGeom prst="rect">
            <a:avLst/>
          </a:prstGeom>
          <a:noFill/>
        </p:spPr>
      </p:pic>
      <p:sp>
        <p:nvSpPr>
          <p:cNvPr id="15" name="TextBox 14"/>
          <p:cNvSpPr txBox="1"/>
          <p:nvPr/>
        </p:nvSpPr>
        <p:spPr>
          <a:xfrm>
            <a:off x="1142976" y="5786454"/>
            <a:ext cx="172996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>
                <a:solidFill>
                  <a:srgbClr val="002060"/>
                </a:solidFill>
              </a:rPr>
              <a:t>С. 90-92</a:t>
            </a:r>
            <a:endParaRPr lang="ru-RU" sz="3600" b="1" dirty="0">
              <a:solidFill>
                <a:srgbClr val="00206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286380" y="6000768"/>
            <a:ext cx="187423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>
                <a:solidFill>
                  <a:srgbClr val="008080"/>
                </a:solidFill>
              </a:rPr>
              <a:t>1-3 балла</a:t>
            </a:r>
            <a:endParaRPr lang="ru-RU" sz="2000" b="1" dirty="0">
              <a:solidFill>
                <a:srgbClr val="00808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1"/>
          <p:cNvSpPr txBox="1">
            <a:spLocks/>
          </p:cNvSpPr>
          <p:nvPr/>
        </p:nvSpPr>
        <p:spPr>
          <a:xfrm>
            <a:off x="457200" y="274638"/>
            <a:ext cx="8229600" cy="868346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3600" b="1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Проверка:</a:t>
            </a:r>
            <a:endParaRPr kumimoji="0" lang="ru-RU" sz="36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22536" name="Picture 8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857232"/>
            <a:ext cx="9144000" cy="59688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46"/>
          </a:xfrm>
        </p:spPr>
        <p:txBody>
          <a:bodyPr/>
          <a:lstStyle/>
          <a:p>
            <a:r>
              <a:rPr lang="ru-RU" b="1" dirty="0" smtClean="0">
                <a:solidFill>
                  <a:schemeClr val="bg1"/>
                </a:solidFill>
              </a:rPr>
              <a:t>Оцени себя</a:t>
            </a:r>
            <a:endParaRPr lang="ru-RU" b="1" dirty="0">
              <a:solidFill>
                <a:schemeClr val="bg1"/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500034" y="1500174"/>
          <a:ext cx="8229600" cy="4968240"/>
        </p:xfrm>
        <a:graphic>
          <a:graphicData uri="http://schemas.openxmlformats.org/drawingml/2006/table">
            <a:tbl>
              <a:tblPr firstRow="1" bandRow="1">
                <a:tableStyleId>{FABFCF23-3B69-468F-B69F-88F6DE6A72F2}</a:tableStyleId>
              </a:tblPr>
              <a:tblGrid>
                <a:gridCol w="4114800"/>
                <a:gridCol w="4114800"/>
              </a:tblGrid>
              <a:tr h="545811">
                <a:tc>
                  <a:txBody>
                    <a:bodyPr/>
                    <a:lstStyle/>
                    <a:p>
                      <a:pPr algn="ctr"/>
                      <a:r>
                        <a:rPr lang="ru-RU" sz="3200" dirty="0" smtClean="0"/>
                        <a:t>Баллы</a:t>
                      </a:r>
                      <a:endParaRPr lang="ru-RU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dirty="0" smtClean="0"/>
                        <a:t>Оценка</a:t>
                      </a:r>
                      <a:endParaRPr lang="ru-RU" sz="3200" dirty="0"/>
                    </a:p>
                  </a:txBody>
                  <a:tcPr/>
                </a:tc>
              </a:tr>
              <a:tr h="1034169">
                <a:tc>
                  <a:txBody>
                    <a:bodyPr/>
                    <a:lstStyle/>
                    <a:p>
                      <a:pPr algn="ctr"/>
                      <a:r>
                        <a:rPr lang="ru-RU" sz="6600" b="1" dirty="0" smtClean="0">
                          <a:solidFill>
                            <a:srgbClr val="C00000"/>
                          </a:solidFill>
                        </a:rPr>
                        <a:t>1-2</a:t>
                      </a:r>
                      <a:endParaRPr lang="ru-RU" sz="66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6600" b="1" dirty="0" smtClean="0">
                          <a:solidFill>
                            <a:srgbClr val="002060"/>
                          </a:solidFill>
                        </a:rPr>
                        <a:t>2</a:t>
                      </a:r>
                      <a:endParaRPr lang="ru-RU" sz="6600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</a:tr>
              <a:tr h="1034169">
                <a:tc>
                  <a:txBody>
                    <a:bodyPr/>
                    <a:lstStyle/>
                    <a:p>
                      <a:pPr algn="ctr"/>
                      <a:r>
                        <a:rPr lang="ru-RU" sz="6600" b="1" dirty="0" smtClean="0">
                          <a:solidFill>
                            <a:srgbClr val="C00000"/>
                          </a:solidFill>
                        </a:rPr>
                        <a:t>3 - 4</a:t>
                      </a:r>
                      <a:endParaRPr lang="ru-RU" sz="66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6600" b="1" dirty="0" smtClean="0">
                          <a:solidFill>
                            <a:srgbClr val="002060"/>
                          </a:solidFill>
                        </a:rPr>
                        <a:t>3</a:t>
                      </a:r>
                      <a:endParaRPr lang="ru-RU" sz="6600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</a:tr>
              <a:tr h="1034169">
                <a:tc>
                  <a:txBody>
                    <a:bodyPr/>
                    <a:lstStyle/>
                    <a:p>
                      <a:pPr algn="ctr"/>
                      <a:r>
                        <a:rPr lang="ru-RU" sz="6600" b="1" dirty="0" smtClean="0">
                          <a:solidFill>
                            <a:srgbClr val="C00000"/>
                          </a:solidFill>
                        </a:rPr>
                        <a:t>5 - 6</a:t>
                      </a:r>
                      <a:endParaRPr lang="ru-RU" sz="66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6600" b="1" dirty="0" smtClean="0">
                          <a:solidFill>
                            <a:srgbClr val="002060"/>
                          </a:solidFill>
                        </a:rPr>
                        <a:t>4</a:t>
                      </a:r>
                      <a:endParaRPr lang="ru-RU" sz="6600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</a:tr>
              <a:tr h="1034169">
                <a:tc>
                  <a:txBody>
                    <a:bodyPr/>
                    <a:lstStyle/>
                    <a:p>
                      <a:pPr algn="ctr"/>
                      <a:r>
                        <a:rPr lang="ru-RU" sz="6600" b="1" dirty="0" smtClean="0">
                          <a:solidFill>
                            <a:srgbClr val="C00000"/>
                          </a:solidFill>
                        </a:rPr>
                        <a:t>7 и более</a:t>
                      </a:r>
                      <a:endParaRPr lang="ru-RU" sz="66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6600" b="1" dirty="0" smtClean="0">
                          <a:solidFill>
                            <a:srgbClr val="002060"/>
                          </a:solidFill>
                        </a:rPr>
                        <a:t>5</a:t>
                      </a:r>
                      <a:endParaRPr lang="ru-RU" sz="6600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bg1"/>
                </a:solidFill>
              </a:rPr>
              <a:t>Материалы презентации: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defRPr/>
            </a:pPr>
            <a:r>
              <a:rPr lang="ru-RU" sz="1400" b="1" dirty="0" smtClean="0">
                <a:solidFill>
                  <a:srgbClr val="002060"/>
                </a:solidFill>
                <a:latin typeface="Comic Sans MS" pitchFamily="66" charset="0"/>
              </a:rPr>
              <a:t>Л.Л. </a:t>
            </a:r>
            <a:r>
              <a:rPr lang="ru-RU" sz="1400" b="1" dirty="0" err="1" smtClean="0">
                <a:solidFill>
                  <a:srgbClr val="002060"/>
                </a:solidFill>
                <a:latin typeface="Comic Sans MS" pitchFamily="66" charset="0"/>
              </a:rPr>
              <a:t>Босова</a:t>
            </a:r>
            <a:r>
              <a:rPr lang="ru-RU" sz="1400" b="1" dirty="0" smtClean="0">
                <a:solidFill>
                  <a:srgbClr val="002060"/>
                </a:solidFill>
                <a:latin typeface="Comic Sans MS" pitchFamily="66" charset="0"/>
              </a:rPr>
              <a:t>, А.Ю. </a:t>
            </a:r>
            <a:r>
              <a:rPr lang="ru-RU" sz="1400" b="1" dirty="0" err="1" smtClean="0">
                <a:solidFill>
                  <a:srgbClr val="002060"/>
                </a:solidFill>
                <a:latin typeface="Comic Sans MS" pitchFamily="66" charset="0"/>
              </a:rPr>
              <a:t>Босова</a:t>
            </a:r>
            <a:r>
              <a:rPr lang="ru-RU" sz="1400" b="1" dirty="0" smtClean="0">
                <a:solidFill>
                  <a:srgbClr val="002060"/>
                </a:solidFill>
                <a:latin typeface="Comic Sans MS" pitchFamily="66" charset="0"/>
              </a:rPr>
              <a:t> « Информатика 7 класс». Бином. 2013.</a:t>
            </a:r>
          </a:p>
          <a:p>
            <a:pPr marL="0" indent="0">
              <a:defRPr/>
            </a:pPr>
            <a:r>
              <a:rPr lang="ru-RU" sz="1400" b="1" dirty="0" smtClean="0">
                <a:solidFill>
                  <a:srgbClr val="002060"/>
                </a:solidFill>
                <a:latin typeface="Comic Sans MS" pitchFamily="66" charset="0"/>
              </a:rPr>
              <a:t>Л.Л. </a:t>
            </a:r>
            <a:r>
              <a:rPr lang="ru-RU" sz="1400" b="1" dirty="0" err="1" smtClean="0">
                <a:solidFill>
                  <a:srgbClr val="002060"/>
                </a:solidFill>
                <a:latin typeface="Comic Sans MS" pitchFamily="66" charset="0"/>
              </a:rPr>
              <a:t>Босова</a:t>
            </a:r>
            <a:r>
              <a:rPr lang="ru-RU" sz="1400" b="1" dirty="0" smtClean="0">
                <a:solidFill>
                  <a:srgbClr val="002060"/>
                </a:solidFill>
                <a:latin typeface="Comic Sans MS" pitchFamily="66" charset="0"/>
              </a:rPr>
              <a:t>, А.Ю. </a:t>
            </a:r>
            <a:r>
              <a:rPr lang="ru-RU" sz="1400" b="1" dirty="0" err="1" smtClean="0">
                <a:solidFill>
                  <a:srgbClr val="002060"/>
                </a:solidFill>
                <a:latin typeface="Comic Sans MS" pitchFamily="66" charset="0"/>
              </a:rPr>
              <a:t>Босова</a:t>
            </a:r>
            <a:r>
              <a:rPr lang="ru-RU" sz="1400" b="1" dirty="0" smtClean="0">
                <a:solidFill>
                  <a:srgbClr val="002060"/>
                </a:solidFill>
                <a:latin typeface="Comic Sans MS" pitchFamily="66" charset="0"/>
              </a:rPr>
              <a:t>. Методическое пособие. 7 класс</a:t>
            </a:r>
          </a:p>
          <a:p>
            <a:pPr marL="0" indent="0">
              <a:defRPr/>
            </a:pPr>
            <a:r>
              <a:rPr lang="ru-RU" sz="1400" b="1" dirty="0" smtClean="0">
                <a:solidFill>
                  <a:srgbClr val="002060"/>
                </a:solidFill>
                <a:latin typeface="Comic Sans MS" pitchFamily="66" charset="0"/>
                <a:hlinkClick r:id="rId2"/>
              </a:rPr>
              <a:t> </a:t>
            </a:r>
            <a:r>
              <a:rPr lang="ru-RU" sz="1400" b="1" dirty="0" err="1" smtClean="0">
                <a:solidFill>
                  <a:srgbClr val="002060"/>
                </a:solidFill>
                <a:latin typeface="Comic Sans MS" pitchFamily="66" charset="0"/>
              </a:rPr>
              <a:t>Л.Л.Босова</a:t>
            </a:r>
            <a:r>
              <a:rPr lang="ru-RU" sz="1400" b="1" dirty="0" smtClean="0">
                <a:solidFill>
                  <a:srgbClr val="002060"/>
                </a:solidFill>
                <a:latin typeface="Comic Sans MS" pitchFamily="66" charset="0"/>
              </a:rPr>
              <a:t>, А.Ю. </a:t>
            </a:r>
            <a:r>
              <a:rPr lang="ru-RU" sz="1400" b="1" dirty="0" err="1" smtClean="0">
                <a:solidFill>
                  <a:srgbClr val="002060"/>
                </a:solidFill>
                <a:latin typeface="Comic Sans MS" pitchFamily="66" charset="0"/>
              </a:rPr>
              <a:t>Босова</a:t>
            </a:r>
            <a:r>
              <a:rPr lang="ru-RU" sz="1400" b="1" dirty="0" smtClean="0">
                <a:solidFill>
                  <a:srgbClr val="002060"/>
                </a:solidFill>
                <a:latin typeface="Comic Sans MS" pitchFamily="66" charset="0"/>
              </a:rPr>
              <a:t>. Электронное приложение. 7 класс</a:t>
            </a:r>
            <a:endParaRPr lang="ru-RU" sz="1400" dirty="0" smtClean="0">
              <a:hlinkClick r:id="rId3"/>
            </a:endParaRPr>
          </a:p>
          <a:p>
            <a:r>
              <a:rPr lang="en-US" sz="1400" dirty="0" smtClean="0">
                <a:hlinkClick r:id="rId3"/>
              </a:rPr>
              <a:t>http://computer.slovaronline.com/I/312-INTERFACE</a:t>
            </a:r>
            <a:endParaRPr lang="ru-RU" sz="1400" dirty="0" smtClean="0"/>
          </a:p>
          <a:p>
            <a:r>
              <a:rPr lang="en-US" sz="1400" dirty="0" smtClean="0">
                <a:hlinkClick r:id="rId4"/>
              </a:rPr>
              <a:t>http://rebus1.com/</a:t>
            </a:r>
            <a:endParaRPr lang="ru-RU" sz="1400" dirty="0" smtClean="0"/>
          </a:p>
          <a:p>
            <a:r>
              <a:rPr lang="en-US" sz="1400" dirty="0" smtClean="0">
                <a:hlinkClick r:id="rId5"/>
              </a:rPr>
              <a:t>http://www.xa-xa.org/uploads/posts/2011-03/1300790114_1300652386_9.jpg</a:t>
            </a:r>
            <a:endParaRPr lang="ru-RU" sz="1400" dirty="0" smtClean="0"/>
          </a:p>
          <a:p>
            <a:r>
              <a:rPr lang="en-US" sz="1400" dirty="0" smtClean="0">
                <a:hlinkClick r:id="rId6"/>
              </a:rPr>
              <a:t>http://ims821.ru/bezymjannyj.jpg</a:t>
            </a:r>
            <a:endParaRPr lang="ru-RU" sz="1400" dirty="0" smtClean="0"/>
          </a:p>
          <a:p>
            <a:r>
              <a:rPr lang="en-US" sz="1400" dirty="0" smtClean="0">
                <a:hlinkClick r:id="rId7"/>
              </a:rPr>
              <a:t>http://www.topdesignmag.com/wp-content/uploads/2011/01/83.png</a:t>
            </a:r>
            <a:endParaRPr lang="ru-RU" sz="1400" dirty="0" smtClean="0"/>
          </a:p>
          <a:p>
            <a:endParaRPr lang="ru-RU" sz="1400" dirty="0" smtClean="0"/>
          </a:p>
          <a:p>
            <a:endParaRPr lang="ru-RU" sz="1400" dirty="0" smtClean="0"/>
          </a:p>
          <a:p>
            <a:endParaRPr lang="ru-RU" sz="1400" dirty="0" smtClean="0"/>
          </a:p>
          <a:p>
            <a:endParaRPr lang="ru-RU" sz="1400" dirty="0" smtClean="0"/>
          </a:p>
          <a:p>
            <a:endParaRPr lang="ru-RU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46"/>
          </a:xfrm>
        </p:spPr>
        <p:txBody>
          <a:bodyPr/>
          <a:lstStyle/>
          <a:p>
            <a:r>
              <a:rPr lang="ru-RU" b="1" dirty="0" smtClean="0">
                <a:solidFill>
                  <a:schemeClr val="bg1"/>
                </a:solidFill>
              </a:rPr>
              <a:t>Проверка Д/З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4" name="Содержимое 4"/>
          <p:cNvSpPr txBox="1">
            <a:spLocks/>
          </p:cNvSpPr>
          <p:nvPr/>
        </p:nvSpPr>
        <p:spPr>
          <a:xfrm>
            <a:off x="457200" y="1600200"/>
            <a:ext cx="4043362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4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РТ.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4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№ 110*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4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117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ru-RU" sz="4800" b="1" dirty="0" smtClean="0">
              <a:solidFill>
                <a:srgbClr val="002060"/>
              </a:solidFill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* Задание выполняется устно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32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5" name="Picture 2" descr="Информатика : рабочая тетрадь для 7 класса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5008" y="1714488"/>
            <a:ext cx="2571768" cy="3472681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5786446" y="5929330"/>
            <a:ext cx="210506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>
                <a:solidFill>
                  <a:srgbClr val="008080"/>
                </a:solidFill>
              </a:rPr>
              <a:t>По 1 баллу</a:t>
            </a:r>
            <a:endParaRPr lang="ru-RU" sz="2000" b="1" dirty="0">
              <a:solidFill>
                <a:srgbClr val="00808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1"/>
            <a:ext cx="3043230" cy="828668"/>
          </a:xfrm>
        </p:spPr>
        <p:txBody>
          <a:bodyPr/>
          <a:lstStyle/>
          <a:p>
            <a:pPr>
              <a:buNone/>
            </a:pPr>
            <a:r>
              <a:rPr lang="ru-RU" b="1" dirty="0" smtClean="0">
                <a:solidFill>
                  <a:srgbClr val="002060"/>
                </a:solidFill>
              </a:rPr>
              <a:t>№117</a:t>
            </a:r>
            <a:endParaRPr lang="ru-RU" b="1" dirty="0">
              <a:solidFill>
                <a:srgbClr val="002060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2714620"/>
            <a:ext cx="8286808" cy="27860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46"/>
          </a:xfrm>
        </p:spPr>
        <p:txBody>
          <a:bodyPr/>
          <a:lstStyle/>
          <a:p>
            <a:r>
              <a:rPr lang="ru-RU" b="1" dirty="0" smtClean="0">
                <a:solidFill>
                  <a:schemeClr val="bg1"/>
                </a:solidFill>
              </a:rPr>
              <a:t>Проверка Д/З</a:t>
            </a:r>
            <a:endParaRPr lang="ru-RU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3971924" cy="4525963"/>
          </a:xfrm>
        </p:spPr>
        <p:txBody>
          <a:bodyPr/>
          <a:lstStyle/>
          <a:p>
            <a:pPr algn="ctr">
              <a:buNone/>
            </a:pPr>
            <a:r>
              <a:rPr lang="ru-RU" dirty="0" smtClean="0"/>
              <a:t> </a:t>
            </a:r>
            <a:r>
              <a:rPr lang="ru-RU" sz="4400" b="1" dirty="0" smtClean="0">
                <a:solidFill>
                  <a:srgbClr val="002060"/>
                </a:solidFill>
              </a:rPr>
              <a:t>с. 88</a:t>
            </a:r>
          </a:p>
          <a:p>
            <a:pPr algn="ctr">
              <a:buNone/>
            </a:pPr>
            <a:r>
              <a:rPr lang="ru-RU" sz="4400" b="1" dirty="0" smtClean="0">
                <a:solidFill>
                  <a:srgbClr val="002060"/>
                </a:solidFill>
              </a:rPr>
              <a:t>Вопросы </a:t>
            </a:r>
          </a:p>
          <a:p>
            <a:pPr algn="ctr">
              <a:buNone/>
            </a:pPr>
            <a:r>
              <a:rPr lang="ru-RU" sz="4400" b="1" dirty="0" smtClean="0">
                <a:solidFill>
                  <a:srgbClr val="002060"/>
                </a:solidFill>
              </a:rPr>
              <a:t>№ 2, 6-10</a:t>
            </a:r>
            <a:endParaRPr lang="ru-RU" sz="4400" b="1" dirty="0">
              <a:solidFill>
                <a:srgbClr val="002060"/>
              </a:solidFill>
            </a:endParaRPr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r>
              <a:rPr lang="ru-RU" b="1" dirty="0" smtClean="0">
                <a:solidFill>
                  <a:schemeClr val="bg1"/>
                </a:solidFill>
              </a:rPr>
              <a:t>Повторение:</a:t>
            </a:r>
            <a:endParaRPr lang="ru-RU" b="1" dirty="0">
              <a:solidFill>
                <a:schemeClr val="bg1"/>
              </a:solidFill>
            </a:endParaRPr>
          </a:p>
        </p:txBody>
      </p:sp>
      <p:pic>
        <p:nvPicPr>
          <p:cNvPr id="5" name="Picture 6" descr="Информатика : учебник для 7 класса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500694" y="1785926"/>
            <a:ext cx="2829761" cy="4075788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5715008" y="5929330"/>
            <a:ext cx="210506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>
                <a:solidFill>
                  <a:srgbClr val="008080"/>
                </a:solidFill>
              </a:rPr>
              <a:t>По 1 баллу</a:t>
            </a:r>
            <a:endParaRPr lang="ru-RU" sz="2000" b="1" dirty="0">
              <a:solidFill>
                <a:srgbClr val="00808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46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bg1"/>
                </a:solidFill>
              </a:rPr>
              <a:t>Разгадай ребус. Узнай тему урока.</a:t>
            </a:r>
            <a:endParaRPr lang="ru-RU" dirty="0">
              <a:solidFill>
                <a:schemeClr val="bg1"/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714488"/>
            <a:ext cx="9144000" cy="3643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TextBox 4"/>
          <p:cNvSpPr txBox="1"/>
          <p:nvPr/>
        </p:nvSpPr>
        <p:spPr>
          <a:xfrm>
            <a:off x="1000100" y="5357826"/>
            <a:ext cx="702436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7200" b="1" dirty="0" smtClean="0">
                <a:solidFill>
                  <a:srgbClr val="002060"/>
                </a:solidFill>
              </a:rPr>
              <a:t>В</a:t>
            </a:r>
            <a:endParaRPr lang="ru-RU" sz="7200" b="1" dirty="0">
              <a:solidFill>
                <a:srgbClr val="00206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572264" y="5357826"/>
            <a:ext cx="1725152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7200" b="1" dirty="0" smtClean="0">
                <a:solidFill>
                  <a:srgbClr val="002060"/>
                </a:solidFill>
              </a:rPr>
              <a:t>ЕЙС</a:t>
            </a:r>
            <a:endParaRPr lang="ru-RU" sz="7200" b="1" dirty="0">
              <a:solidFill>
                <a:srgbClr val="00206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071934" y="5357826"/>
            <a:ext cx="1127232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7200" b="1" dirty="0" smtClean="0">
                <a:solidFill>
                  <a:srgbClr val="002060"/>
                </a:solidFill>
              </a:rPr>
              <a:t>РЕ</a:t>
            </a:r>
            <a:endParaRPr lang="ru-RU" sz="7200" b="1" dirty="0">
              <a:solidFill>
                <a:srgbClr val="00206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000760" y="5357826"/>
            <a:ext cx="704039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7200" b="1" dirty="0" smtClean="0">
                <a:solidFill>
                  <a:srgbClr val="002060"/>
                </a:solidFill>
              </a:rPr>
              <a:t>К</a:t>
            </a:r>
            <a:endParaRPr lang="ru-RU" sz="7200" b="1" dirty="0">
              <a:solidFill>
                <a:srgbClr val="00206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500166" y="5357826"/>
            <a:ext cx="182453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7200" b="1" dirty="0" smtClean="0">
                <a:solidFill>
                  <a:srgbClr val="002060"/>
                </a:solidFill>
              </a:rPr>
              <a:t>ИНТ</a:t>
            </a:r>
            <a:endParaRPr lang="ru-RU" sz="7200" b="1" dirty="0">
              <a:solidFill>
                <a:srgbClr val="00206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071934" y="5357826"/>
            <a:ext cx="1127232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7200" b="1" dirty="0" smtClean="0">
                <a:solidFill>
                  <a:srgbClr val="002060"/>
                </a:solidFill>
              </a:rPr>
              <a:t>ЕР</a:t>
            </a:r>
            <a:endParaRPr lang="ru-RU" sz="7200" b="1" dirty="0">
              <a:solidFill>
                <a:srgbClr val="00206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929322" y="5357826"/>
            <a:ext cx="853119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7200" b="1" dirty="0" smtClean="0">
                <a:solidFill>
                  <a:srgbClr val="002060"/>
                </a:solidFill>
              </a:rPr>
              <a:t>Ф</a:t>
            </a:r>
            <a:endParaRPr lang="ru-RU" sz="7200" b="1" dirty="0">
              <a:solidFill>
                <a:srgbClr val="00206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805172" y="6273225"/>
            <a:ext cx="133882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>
                <a:solidFill>
                  <a:srgbClr val="008080"/>
                </a:solidFill>
              </a:rPr>
              <a:t>1 балл</a:t>
            </a:r>
            <a:endParaRPr lang="ru-RU" sz="2000" b="1" dirty="0">
              <a:solidFill>
                <a:srgbClr val="00808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49" presetClass="exit" presetSubtype="0" accel="10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0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36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63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1.11022E-16 L 0.10243 1.11022E-16 " pathEditMode="relative" rAng="0" ptsTypes="AA">
                                      <p:cBhvr>
                                        <p:cTn id="47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1" y="0"/>
                                    </p:animMotion>
                                  </p:childTnLst>
                                </p:cTn>
                              </p:par>
                              <p:par>
                                <p:cTn id="48" presetID="35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1.11022E-16 L -0.10053 -0.00116 " pathEditMode="relative" rAng="0" ptsTypes="AA">
                                      <p:cBhvr>
                                        <p:cTn id="49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0" y="-1"/>
                                    </p:animMotion>
                                  </p:childTnLst>
                                </p:cTn>
                              </p:par>
                              <p:par>
                                <p:cTn id="50" presetID="35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2.59259E-6 L -0.09062 -0.00232 " pathEditMode="relative" rAng="0" ptsTypes="AA">
                                      <p:cBhvr>
                                        <p:cTn id="51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5" y="-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5" grpId="1"/>
      <p:bldP spid="6" grpId="0"/>
      <p:bldP spid="6" grpId="1"/>
      <p:bldP spid="7" grpId="0"/>
      <p:bldP spid="7" grpId="1"/>
      <p:bldP spid="8" grpId="0"/>
      <p:bldP spid="8" grpId="1"/>
      <p:bldP spid="9" grpId="0"/>
      <p:bldP spid="9" grpId="1"/>
      <p:bldP spid="10" grpId="0"/>
      <p:bldP spid="11" grpId="0"/>
      <p:bldP spid="11" grpId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11222"/>
          </a:xfrm>
        </p:spPr>
        <p:txBody>
          <a:bodyPr/>
          <a:lstStyle/>
          <a:p>
            <a:r>
              <a:rPr lang="ru-RU" b="1" dirty="0" smtClean="0">
                <a:solidFill>
                  <a:schemeClr val="bg1"/>
                </a:solidFill>
              </a:rPr>
              <a:t>Что такое интерфейс?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571612"/>
            <a:ext cx="5286380" cy="4525963"/>
          </a:xfrm>
        </p:spPr>
        <p:txBody>
          <a:bodyPr>
            <a:normAutofit fontScale="92500" lnSpcReduction="10000"/>
          </a:bodyPr>
          <a:lstStyle/>
          <a:p>
            <a:pPr marL="6350" indent="22225">
              <a:buNone/>
            </a:pPr>
            <a:r>
              <a:rPr lang="ru-RU" b="1" dirty="0" err="1" smtClean="0">
                <a:solidFill>
                  <a:srgbClr val="0070C0"/>
                </a:solidFill>
              </a:rPr>
              <a:t>Interface</a:t>
            </a:r>
            <a:r>
              <a:rPr lang="ru-RU" b="1" dirty="0" smtClean="0"/>
              <a:t> </a:t>
            </a:r>
            <a:r>
              <a:rPr lang="ru-RU" b="1" dirty="0" smtClean="0">
                <a:solidFill>
                  <a:srgbClr val="002060"/>
                </a:solidFill>
              </a:rPr>
              <a:t>— Интерфейс, стандартизированная система сигналов и способов представления информации, предназначенная для обмена информацией между устройствами, входящими в состав компьютера, а также между компьютером и пользователем.</a:t>
            </a:r>
            <a:endParaRPr lang="ru-RU" b="1" dirty="0">
              <a:solidFill>
                <a:srgbClr val="002060"/>
              </a:solidFill>
            </a:endParaRPr>
          </a:p>
        </p:txBody>
      </p:sp>
      <p:pic>
        <p:nvPicPr>
          <p:cNvPr id="3076" name="Picture 4" descr="http://www.xa-xa.org/uploads/posts/2011-03/1300790114_1300652386_9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429256" y="1285860"/>
            <a:ext cx="3433768" cy="492922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39784"/>
          </a:xfrm>
        </p:spPr>
        <p:txBody>
          <a:bodyPr/>
          <a:lstStyle/>
          <a:p>
            <a:r>
              <a:rPr lang="ru-RU" b="1" dirty="0" smtClean="0">
                <a:solidFill>
                  <a:schemeClr val="bg1"/>
                </a:solidFill>
              </a:rPr>
              <a:t>Тема урока: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1142984"/>
            <a:ext cx="8229600" cy="757230"/>
          </a:xfrm>
        </p:spPr>
        <p:txBody>
          <a:bodyPr>
            <a:no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>
              <a:buNone/>
            </a:pPr>
            <a:r>
              <a:rPr lang="ru-RU" sz="44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«Пользовательский интерфейс»</a:t>
            </a:r>
            <a:endParaRPr lang="ru-RU" sz="44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pic>
        <p:nvPicPr>
          <p:cNvPr id="20482" name="Picture 2" descr="http://ims821.ru/bezymjannyj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43042" y="2571743"/>
            <a:ext cx="6215106" cy="393294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2594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006666"/>
                </a:solidFill>
              </a:rPr>
              <a:t>Цели урока:</a:t>
            </a:r>
            <a:endParaRPr lang="ru-RU" b="1" dirty="0">
              <a:solidFill>
                <a:srgbClr val="006666"/>
              </a:solidFill>
            </a:endParaRPr>
          </a:p>
        </p:txBody>
      </p:sp>
      <p:sp>
        <p:nvSpPr>
          <p:cNvPr id="8" name="Содержимое 2"/>
          <p:cNvSpPr txBox="1">
            <a:spLocks/>
          </p:cNvSpPr>
          <p:nvPr/>
        </p:nvSpPr>
        <p:spPr>
          <a:xfrm>
            <a:off x="0" y="1214422"/>
            <a:ext cx="3071834" cy="8572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sz="3200" b="1" dirty="0" smtClean="0">
                <a:solidFill>
                  <a:srgbClr val="C00000"/>
                </a:solidFill>
              </a:rPr>
              <a:t>Познакомиться:</a:t>
            </a:r>
            <a:endParaRPr kumimoji="0" lang="ru-RU" sz="32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Содержимое 2"/>
          <p:cNvSpPr txBox="1">
            <a:spLocks/>
          </p:cNvSpPr>
          <p:nvPr/>
        </p:nvSpPr>
        <p:spPr>
          <a:xfrm>
            <a:off x="928662" y="4000504"/>
            <a:ext cx="2928958" cy="8572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sz="3200" b="1" dirty="0" smtClean="0">
                <a:solidFill>
                  <a:srgbClr val="C00000"/>
                </a:solidFill>
              </a:rPr>
              <a:t>Учиться : </a:t>
            </a:r>
            <a:endParaRPr kumimoji="0" lang="ru-RU" sz="32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643174" y="4000504"/>
            <a:ext cx="650082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rgbClr val="002060"/>
                </a:solidFill>
              </a:rPr>
              <a:t>организовывать  индивидуальное информационное пространство.</a:t>
            </a:r>
            <a:endParaRPr lang="ru-RU" sz="3200" b="1" dirty="0">
              <a:solidFill>
                <a:srgbClr val="00206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643306" y="5786454"/>
            <a:ext cx="210506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>
                <a:solidFill>
                  <a:srgbClr val="008080"/>
                </a:solidFill>
              </a:rPr>
              <a:t>По 1 баллу</a:t>
            </a:r>
            <a:endParaRPr lang="ru-RU" sz="2000" b="1" dirty="0">
              <a:solidFill>
                <a:srgbClr val="00808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071802" y="1214422"/>
            <a:ext cx="607219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rgbClr val="002060"/>
                </a:solidFill>
              </a:rPr>
              <a:t>с термином  «Пользовательский интерфейс».</a:t>
            </a:r>
            <a:endParaRPr lang="ru-RU" sz="3200" b="1" dirty="0">
              <a:solidFill>
                <a:srgbClr val="002060"/>
              </a:solidFill>
            </a:endParaRPr>
          </a:p>
        </p:txBody>
      </p:sp>
      <p:sp>
        <p:nvSpPr>
          <p:cNvPr id="13" name="Содержимое 2"/>
          <p:cNvSpPr txBox="1">
            <a:spLocks/>
          </p:cNvSpPr>
          <p:nvPr/>
        </p:nvSpPr>
        <p:spPr>
          <a:xfrm>
            <a:off x="1000100" y="2428868"/>
            <a:ext cx="1571604" cy="8572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sz="3200" b="1" dirty="0" smtClean="0">
                <a:solidFill>
                  <a:srgbClr val="C00000"/>
                </a:solidFill>
              </a:rPr>
              <a:t>Узнать:</a:t>
            </a:r>
            <a:endParaRPr kumimoji="0" lang="ru-RU" sz="32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928926" y="2357430"/>
            <a:ext cx="514353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rgbClr val="002060"/>
                </a:solidFill>
              </a:rPr>
              <a:t>какие существуют виды интерфейсов и в чем их отличие.</a:t>
            </a:r>
            <a:endParaRPr lang="ru-RU" sz="3200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9" grpId="0"/>
      <p:bldP spid="1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Ур 15.wmv">
            <a:hlinkClick r:id="" action="ppaction://media"/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0" y="214290"/>
            <a:ext cx="9144000" cy="6268685"/>
          </a:xfrm>
          <a:prstGeom prst="rect">
            <a:avLst/>
          </a:prstGeom>
        </p:spPr>
      </p:pic>
      <p:sp>
        <p:nvSpPr>
          <p:cNvPr id="5" name="Управляющая кнопка: далее 4">
            <a:hlinkClick r:id="" action="ppaction://hlinkshowjump?jump=nextslide" highlightClick="1"/>
          </p:cNvPr>
          <p:cNvSpPr/>
          <p:nvPr/>
        </p:nvSpPr>
        <p:spPr>
          <a:xfrm>
            <a:off x="8143868" y="6572272"/>
            <a:ext cx="1000132" cy="285728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6" name="Picture 1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429124" y="6453186"/>
            <a:ext cx="447675" cy="4048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video fullScrn="1"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video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150</TotalTime>
  <Words>251</Words>
  <PresentationFormat>Экран (4:3)</PresentationFormat>
  <Paragraphs>71</Paragraphs>
  <Slides>14</Slides>
  <Notes>1</Notes>
  <HiddenSlides>0</HiddenSlides>
  <MMClips>1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Тема Office</vt:lpstr>
      <vt:lpstr>Домашнее задание</vt:lpstr>
      <vt:lpstr>Проверка Д/З</vt:lpstr>
      <vt:lpstr>Проверка Д/З</vt:lpstr>
      <vt:lpstr>Повторение:</vt:lpstr>
      <vt:lpstr>Разгадай ребус. Узнай тему урока.</vt:lpstr>
      <vt:lpstr>Что такое интерфейс?</vt:lpstr>
      <vt:lpstr>Тема урока:</vt:lpstr>
      <vt:lpstr>Цели урока:</vt:lpstr>
      <vt:lpstr>Слайд 9</vt:lpstr>
      <vt:lpstr>Выполни в рабочей тетради:</vt:lpstr>
      <vt:lpstr>Работа в паре с помощью компьютера:</vt:lpstr>
      <vt:lpstr>Слайд 12</vt:lpstr>
      <vt:lpstr>Оцени себя</vt:lpstr>
      <vt:lpstr>Материалы презентации: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Домашнее задание</dc:title>
  <cp:lastModifiedBy>натали</cp:lastModifiedBy>
  <cp:revision>24</cp:revision>
  <dcterms:modified xsi:type="dcterms:W3CDTF">2015-11-26T11:23:34Z</dcterms:modified>
</cp:coreProperties>
</file>