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24"/>
  </p:notesMasterIdLst>
  <p:sldIdLst>
    <p:sldId id="263" r:id="rId2"/>
    <p:sldId id="264" r:id="rId3"/>
    <p:sldId id="274" r:id="rId4"/>
    <p:sldId id="295" r:id="rId5"/>
    <p:sldId id="275" r:id="rId6"/>
    <p:sldId id="277" r:id="rId7"/>
    <p:sldId id="296" r:id="rId8"/>
    <p:sldId id="284" r:id="rId9"/>
    <p:sldId id="288" r:id="rId10"/>
    <p:sldId id="289" r:id="rId11"/>
    <p:sldId id="290" r:id="rId12"/>
    <p:sldId id="278" r:id="rId13"/>
    <p:sldId id="280" r:id="rId14"/>
    <p:sldId id="282" r:id="rId15"/>
    <p:sldId id="292" r:id="rId16"/>
    <p:sldId id="291" r:id="rId17"/>
    <p:sldId id="293" r:id="rId18"/>
    <p:sldId id="294" r:id="rId19"/>
    <p:sldId id="265" r:id="rId20"/>
    <p:sldId id="283" r:id="rId21"/>
    <p:sldId id="261" r:id="rId22"/>
    <p:sldId id="297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314D"/>
    <a:srgbClr val="E2E2E2"/>
    <a:srgbClr val="FF662B"/>
    <a:srgbClr val="99CCFF"/>
    <a:srgbClr val="66CCFF"/>
    <a:srgbClr val="E8FAFC"/>
    <a:srgbClr val="0066CC"/>
    <a:srgbClr val="005AB4"/>
    <a:srgbClr val="0180FF"/>
    <a:srgbClr val="259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84" autoAdjust="0"/>
    <p:restoredTop sz="94783" autoAdjust="0"/>
  </p:normalViewPr>
  <p:slideViewPr>
    <p:cSldViewPr>
      <p:cViewPr varScale="1">
        <p:scale>
          <a:sx n="109" d="100"/>
          <a:sy n="109" d="100"/>
        </p:scale>
        <p:origin x="103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D0495CC-93C3-4731-B98C-455AB8151175}" type="datetimeFigureOut">
              <a:rPr lang="ru-RU"/>
              <a:pPr>
                <a:defRPr/>
              </a:pPr>
              <a:t>20.10.2023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E0406510-BAAF-4544-9907-1926907A359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C524D-4239-4F89-9B1F-85EFD59700D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4626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E4BA2-100B-49DC-B876-DB94BF5337A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76586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06375"/>
            <a:ext cx="2743200" cy="438785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06375"/>
            <a:ext cx="8026400" cy="43878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E1BF-6BC3-4D4C-B896-84139251CC3E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1060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C524D-4239-4F89-9B1F-85EFD59700D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16777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C524D-4239-4F89-9B1F-85EFD59700D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14015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200151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200151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07B40-C453-4FB7-B1B4-01F59AFB2601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27397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10865-0AB6-4D8E-B18E-6CF8A9DB0150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21830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F310F-07C1-4A61-B0CE-EBA7397A542F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30543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D9D49-BDFB-4B36-AAE0-359B9E6DA725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3864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C02F6-4CBC-47D8-97DF-F9978705A42E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64211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214BB-19EE-4D5F-B4DE-81F79EBDC96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8812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C524D-4239-4F89-9B1F-85EFD59700D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7514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/>
          </p:cNvSpPr>
          <p:nvPr/>
        </p:nvSpPr>
        <p:spPr bwMode="auto">
          <a:xfrm>
            <a:off x="479376" y="2781300"/>
            <a:ext cx="11233248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5400" b="1" dirty="0">
                <a:solidFill>
                  <a:srgbClr val="31314D"/>
                </a:solidFill>
              </a:rPr>
              <a:t>КОНСТРУИРОВАНИЕ  АЛГОРИТМОВ</a:t>
            </a:r>
          </a:p>
        </p:txBody>
      </p:sp>
      <p:sp>
        <p:nvSpPr>
          <p:cNvPr id="3075" name="Подзаголовок 2"/>
          <p:cNvSpPr>
            <a:spLocks/>
          </p:cNvSpPr>
          <p:nvPr/>
        </p:nvSpPr>
        <p:spPr bwMode="auto">
          <a:xfrm>
            <a:off x="479376" y="4076700"/>
            <a:ext cx="1123324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ru-RU" altLang="ru-RU" sz="3600" b="1" dirty="0">
                <a:solidFill>
                  <a:srgbClr val="FF662B"/>
                </a:solidFill>
              </a:rPr>
              <a:t>ОСНОВЫ АЛГОРИТМИЗАЦИИ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396" name="Group 108"/>
          <p:cNvGraphicFramePr>
            <a:graphicFrameLocks noGrp="1"/>
          </p:cNvGraphicFramePr>
          <p:nvPr/>
        </p:nvGraphicFramePr>
        <p:xfrm>
          <a:off x="3309938" y="3071813"/>
          <a:ext cx="5568950" cy="1371600"/>
        </p:xfrm>
        <a:graphic>
          <a:graphicData uri="http://schemas.openxmlformats.org/drawingml/2006/table">
            <a:tbl>
              <a:tblPr/>
              <a:tblGrid>
                <a:gridCol w="555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3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E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E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E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E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E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E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E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9204" name="Text Box 52"/>
          <p:cNvSpPr txBox="1">
            <a:spLocks noChangeArrowheads="1"/>
          </p:cNvSpPr>
          <p:nvPr/>
        </p:nvSpPr>
        <p:spPr bwMode="auto">
          <a:xfrm>
            <a:off x="480171" y="1143000"/>
            <a:ext cx="11233246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200" dirty="0"/>
              <a:t>4.Возвращение Робота в коридор в исходную точку:</a:t>
            </a:r>
            <a:r>
              <a:rPr lang="ru-RU" altLang="ru-RU" dirty="0"/>
              <a:t> </a:t>
            </a:r>
          </a:p>
        </p:txBody>
      </p:sp>
      <p:sp>
        <p:nvSpPr>
          <p:cNvPr id="49205" name="Text Box 53"/>
          <p:cNvSpPr txBox="1">
            <a:spLocks noChangeArrowheads="1"/>
          </p:cNvSpPr>
          <p:nvPr/>
        </p:nvSpPr>
        <p:spPr bwMode="auto">
          <a:xfrm>
            <a:off x="2095501" y="1500188"/>
            <a:ext cx="820896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5240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400" dirty="0"/>
              <a:t>влево</a:t>
            </a:r>
          </a:p>
          <a:p>
            <a:pPr algn="l" eaLnBrk="1" hangingPunct="1"/>
            <a:r>
              <a:rPr lang="ru-RU" altLang="ru-RU" sz="2400" b="1" dirty="0" err="1"/>
              <a:t>нц</a:t>
            </a:r>
            <a:r>
              <a:rPr lang="ru-RU" altLang="ru-RU" sz="2400" b="1" dirty="0"/>
              <a:t> пока</a:t>
            </a:r>
            <a:r>
              <a:rPr lang="ru-RU" altLang="ru-RU" sz="2400" dirty="0"/>
              <a:t> клетка закрашена</a:t>
            </a:r>
          </a:p>
          <a:p>
            <a:pPr algn="l" eaLnBrk="1" hangingPunct="1"/>
            <a:r>
              <a:rPr lang="ru-RU" altLang="ru-RU" sz="2400" dirty="0"/>
              <a:t>   влево</a:t>
            </a:r>
          </a:p>
          <a:p>
            <a:pPr algn="l" eaLnBrk="1" hangingPunct="1"/>
            <a:r>
              <a:rPr lang="ru-RU" altLang="ru-RU" sz="2400" b="1" dirty="0" err="1"/>
              <a:t>кц</a:t>
            </a:r>
            <a:endParaRPr lang="ru-RU" altLang="ru-RU" sz="2400" b="1" dirty="0"/>
          </a:p>
        </p:txBody>
      </p:sp>
      <p:sp>
        <p:nvSpPr>
          <p:cNvPr id="49208" name="Text Box 56"/>
          <p:cNvSpPr txBox="1">
            <a:spLocks noChangeArrowheads="1"/>
          </p:cNvSpPr>
          <p:nvPr/>
        </p:nvSpPr>
        <p:spPr bwMode="auto">
          <a:xfrm>
            <a:off x="480171" y="4365626"/>
            <a:ext cx="1123324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200" dirty="0"/>
              <a:t>5. По команде </a:t>
            </a:r>
            <a:r>
              <a:rPr lang="ru-RU" altLang="ru-RU" sz="2200" b="1" i="1" dirty="0">
                <a:ea typeface="Arial Unicode MS" pitchFamily="34" charset="-128"/>
              </a:rPr>
              <a:t>закрасить</a:t>
            </a:r>
            <a:r>
              <a:rPr lang="ru-RU" altLang="ru-RU" sz="2200" dirty="0"/>
              <a:t> Робот закрашивает исходную точку.  </a:t>
            </a:r>
          </a:p>
        </p:txBody>
      </p:sp>
      <p:pic>
        <p:nvPicPr>
          <p:cNvPr id="12343" name="Picture 27" descr="Антирадиационный робот посетил Францию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500"/>
          <a:stretch>
            <a:fillRect/>
          </a:stretch>
        </p:blipFill>
        <p:spPr bwMode="auto">
          <a:xfrm>
            <a:off x="8328026" y="2636838"/>
            <a:ext cx="963613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449" name="Group 161"/>
          <p:cNvGraphicFramePr>
            <a:graphicFrameLocks noGrp="1"/>
          </p:cNvGraphicFramePr>
          <p:nvPr/>
        </p:nvGraphicFramePr>
        <p:xfrm>
          <a:off x="3287713" y="5013325"/>
          <a:ext cx="5568950" cy="1371600"/>
        </p:xfrm>
        <a:graphic>
          <a:graphicData uri="http://schemas.openxmlformats.org/drawingml/2006/table">
            <a:tbl>
              <a:tblPr/>
              <a:tblGrid>
                <a:gridCol w="555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3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E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E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E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E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E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E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E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501" name="Group 213"/>
          <p:cNvGraphicFramePr>
            <a:graphicFrameLocks noGrp="1"/>
          </p:cNvGraphicFramePr>
          <p:nvPr/>
        </p:nvGraphicFramePr>
        <p:xfrm>
          <a:off x="3287713" y="5013325"/>
          <a:ext cx="5568950" cy="1371600"/>
        </p:xfrm>
        <a:graphic>
          <a:graphicData uri="http://schemas.openxmlformats.org/drawingml/2006/table">
            <a:tbl>
              <a:tblPr/>
              <a:tblGrid>
                <a:gridCol w="555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3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E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E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E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E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E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E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E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E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2395" name="Picture 27" descr="Антирадиационный робот посетил Францию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500"/>
          <a:stretch>
            <a:fillRect/>
          </a:stretch>
        </p:blipFill>
        <p:spPr bwMode="auto">
          <a:xfrm>
            <a:off x="5880101" y="4508500"/>
            <a:ext cx="963613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58"/>
          <p:cNvSpPr txBox="1">
            <a:spLocks noChangeArrowheads="1"/>
          </p:cNvSpPr>
          <p:nvPr/>
        </p:nvSpPr>
        <p:spPr bwMode="auto">
          <a:xfrm>
            <a:off x="480170" y="298947"/>
            <a:ext cx="1123324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4400" b="1" dirty="0">
                <a:solidFill>
                  <a:srgbClr val="31314D"/>
                </a:solidFill>
              </a:rPr>
              <a:t>Детализация</a:t>
            </a:r>
            <a:r>
              <a:rPr lang="ru-RU" altLang="ru-RU" sz="4400" dirty="0">
                <a:solidFill>
                  <a:srgbClr val="31314D"/>
                </a:solidFill>
              </a:rPr>
              <a:t> </a:t>
            </a:r>
            <a:r>
              <a:rPr lang="ru-RU" altLang="ru-RU" sz="4400" b="1" dirty="0">
                <a:solidFill>
                  <a:srgbClr val="31314D"/>
                </a:solidFill>
              </a:rPr>
              <a:t>плана действий Робота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49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49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49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49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2.59259E-6 L -0.19896 0.00278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23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948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9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2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32" name="Text Box 56"/>
          <p:cNvSpPr txBox="1">
            <a:spLocks noChangeArrowheads="1"/>
          </p:cNvSpPr>
          <p:nvPr/>
        </p:nvSpPr>
        <p:spPr bwMode="auto">
          <a:xfrm>
            <a:off x="1991544" y="888397"/>
            <a:ext cx="7104062" cy="5847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85000"/>
              </a:lnSpc>
            </a:pPr>
            <a:r>
              <a:rPr lang="ru-RU" altLang="ru-RU" sz="2200" b="1" dirty="0"/>
              <a:t>алг</a:t>
            </a:r>
          </a:p>
          <a:p>
            <a:pPr algn="l" eaLnBrk="1" hangingPunct="1">
              <a:lnSpc>
                <a:spcPct val="85000"/>
              </a:lnSpc>
            </a:pPr>
            <a:r>
              <a:rPr lang="ru-RU" altLang="ru-RU" sz="2200" b="1" dirty="0" err="1"/>
              <a:t>нач</a:t>
            </a:r>
            <a:endParaRPr lang="ru-RU" altLang="ru-RU" sz="2200" b="1" dirty="0"/>
          </a:p>
          <a:p>
            <a:pPr algn="l" eaLnBrk="1" hangingPunct="1">
              <a:lnSpc>
                <a:spcPct val="85000"/>
              </a:lnSpc>
            </a:pPr>
            <a:r>
              <a:rPr lang="ru-RU" altLang="ru-RU" sz="2200" dirty="0"/>
              <a:t>   влево</a:t>
            </a:r>
          </a:p>
          <a:p>
            <a:pPr algn="l" eaLnBrk="1" hangingPunct="1">
              <a:lnSpc>
                <a:spcPct val="85000"/>
              </a:lnSpc>
            </a:pPr>
            <a:r>
              <a:rPr lang="ru-RU" altLang="ru-RU" sz="2200" b="1" dirty="0"/>
              <a:t>   </a:t>
            </a:r>
            <a:r>
              <a:rPr lang="ru-RU" altLang="ru-RU" sz="2200" b="1" dirty="0" err="1"/>
              <a:t>нц</a:t>
            </a:r>
            <a:r>
              <a:rPr lang="ru-RU" altLang="ru-RU" sz="2200" b="1" dirty="0"/>
              <a:t> пока</a:t>
            </a:r>
            <a:r>
              <a:rPr lang="ru-RU" altLang="ru-RU" sz="2200" dirty="0"/>
              <a:t> сверху стена </a:t>
            </a:r>
            <a:r>
              <a:rPr lang="ru-RU" altLang="ru-RU" sz="2200" b="1" dirty="0"/>
              <a:t>и</a:t>
            </a:r>
            <a:r>
              <a:rPr lang="ru-RU" altLang="ru-RU" sz="2200" dirty="0"/>
              <a:t> снизу стена</a:t>
            </a:r>
          </a:p>
          <a:p>
            <a:pPr algn="l" eaLnBrk="1" hangingPunct="1">
              <a:lnSpc>
                <a:spcPct val="85000"/>
              </a:lnSpc>
            </a:pPr>
            <a:r>
              <a:rPr lang="ru-RU" altLang="ru-RU" sz="2200" dirty="0"/>
              <a:t>      закрасить; влево</a:t>
            </a:r>
          </a:p>
          <a:p>
            <a:pPr algn="l" eaLnBrk="1" hangingPunct="1">
              <a:lnSpc>
                <a:spcPct val="85000"/>
              </a:lnSpc>
            </a:pPr>
            <a:r>
              <a:rPr lang="ru-RU" altLang="ru-RU" sz="2200" dirty="0"/>
              <a:t>   </a:t>
            </a:r>
            <a:r>
              <a:rPr lang="ru-RU" altLang="ru-RU" sz="2200" b="1" dirty="0" err="1"/>
              <a:t>кц</a:t>
            </a:r>
            <a:endParaRPr lang="ru-RU" altLang="ru-RU" sz="2200" b="1" dirty="0"/>
          </a:p>
          <a:p>
            <a:pPr algn="l" eaLnBrk="1" hangingPunct="1">
              <a:lnSpc>
                <a:spcPct val="85000"/>
              </a:lnSpc>
            </a:pPr>
            <a:r>
              <a:rPr lang="ru-RU" altLang="ru-RU" sz="2200" dirty="0"/>
              <a:t>	  вправо</a:t>
            </a:r>
          </a:p>
          <a:p>
            <a:pPr algn="l" eaLnBrk="1" hangingPunct="1">
              <a:lnSpc>
                <a:spcPct val="85000"/>
              </a:lnSpc>
            </a:pPr>
            <a:r>
              <a:rPr lang="ru-RU" altLang="ru-RU" sz="2200" b="1" dirty="0"/>
              <a:t>   </a:t>
            </a:r>
            <a:r>
              <a:rPr lang="ru-RU" altLang="ru-RU" sz="2200" b="1" dirty="0" err="1"/>
              <a:t>нц</a:t>
            </a:r>
            <a:r>
              <a:rPr lang="ru-RU" altLang="ru-RU" sz="2200" b="1" dirty="0"/>
              <a:t> пока</a:t>
            </a:r>
            <a:r>
              <a:rPr lang="ru-RU" altLang="ru-RU" sz="2200" dirty="0"/>
              <a:t> клетка закрашена</a:t>
            </a:r>
          </a:p>
          <a:p>
            <a:pPr algn="l" eaLnBrk="1" hangingPunct="1">
              <a:lnSpc>
                <a:spcPct val="85000"/>
              </a:lnSpc>
            </a:pPr>
            <a:r>
              <a:rPr lang="ru-RU" altLang="ru-RU" sz="2200" dirty="0"/>
              <a:t>	  вправо</a:t>
            </a:r>
          </a:p>
          <a:p>
            <a:pPr algn="l" eaLnBrk="1" hangingPunct="1">
              <a:lnSpc>
                <a:spcPct val="85000"/>
              </a:lnSpc>
            </a:pPr>
            <a:r>
              <a:rPr lang="ru-RU" altLang="ru-RU" sz="2200" b="1" dirty="0"/>
              <a:t>   </a:t>
            </a:r>
            <a:r>
              <a:rPr lang="ru-RU" altLang="ru-RU" sz="2200" b="1" dirty="0" err="1"/>
              <a:t>кц</a:t>
            </a:r>
            <a:endParaRPr lang="ru-RU" altLang="ru-RU" sz="2200" b="1" dirty="0"/>
          </a:p>
          <a:p>
            <a:pPr algn="l" eaLnBrk="1" hangingPunct="1">
              <a:lnSpc>
                <a:spcPct val="85000"/>
              </a:lnSpc>
            </a:pPr>
            <a:r>
              <a:rPr lang="ru-RU" altLang="ru-RU" sz="2200" dirty="0"/>
              <a:t>      вправо</a:t>
            </a:r>
          </a:p>
          <a:p>
            <a:pPr algn="l" eaLnBrk="1" hangingPunct="1">
              <a:lnSpc>
                <a:spcPct val="85000"/>
              </a:lnSpc>
            </a:pPr>
            <a:r>
              <a:rPr lang="ru-RU" altLang="ru-RU" sz="2200" b="1" dirty="0"/>
              <a:t>   </a:t>
            </a:r>
            <a:r>
              <a:rPr lang="ru-RU" altLang="ru-RU" sz="2200" b="1" dirty="0" err="1"/>
              <a:t>нц</a:t>
            </a:r>
            <a:r>
              <a:rPr lang="ru-RU" altLang="ru-RU" sz="2200" b="1" dirty="0"/>
              <a:t> пока</a:t>
            </a:r>
            <a:r>
              <a:rPr lang="ru-RU" altLang="ru-RU" sz="2200" dirty="0"/>
              <a:t> сверху стена </a:t>
            </a:r>
            <a:r>
              <a:rPr lang="ru-RU" altLang="ru-RU" sz="2200" b="1" dirty="0"/>
              <a:t>и</a:t>
            </a:r>
            <a:r>
              <a:rPr lang="ru-RU" altLang="ru-RU" sz="2200" dirty="0"/>
              <a:t> снизу стена</a:t>
            </a:r>
          </a:p>
          <a:p>
            <a:pPr algn="l" eaLnBrk="1" hangingPunct="1">
              <a:lnSpc>
                <a:spcPct val="85000"/>
              </a:lnSpc>
            </a:pPr>
            <a:r>
              <a:rPr lang="ru-RU" altLang="ru-RU" sz="2200" dirty="0"/>
              <a:t>       закрасить; вправо</a:t>
            </a:r>
          </a:p>
          <a:p>
            <a:pPr algn="l" eaLnBrk="1" hangingPunct="1">
              <a:lnSpc>
                <a:spcPct val="85000"/>
              </a:lnSpc>
            </a:pPr>
            <a:r>
              <a:rPr lang="ru-RU" altLang="ru-RU" sz="2200" b="1" dirty="0"/>
              <a:t>   </a:t>
            </a:r>
            <a:r>
              <a:rPr lang="ru-RU" altLang="ru-RU" sz="2200" b="1" dirty="0" err="1"/>
              <a:t>кц</a:t>
            </a:r>
            <a:endParaRPr lang="ru-RU" altLang="ru-RU" sz="2200" b="1" dirty="0"/>
          </a:p>
          <a:p>
            <a:pPr algn="l" eaLnBrk="1" hangingPunct="1">
              <a:lnSpc>
                <a:spcPct val="85000"/>
              </a:lnSpc>
            </a:pPr>
            <a:r>
              <a:rPr lang="ru-RU" altLang="ru-RU" sz="2200" dirty="0"/>
              <a:t>      влево</a:t>
            </a:r>
          </a:p>
          <a:p>
            <a:pPr algn="l" eaLnBrk="1" hangingPunct="1">
              <a:lnSpc>
                <a:spcPct val="85000"/>
              </a:lnSpc>
            </a:pPr>
            <a:r>
              <a:rPr lang="ru-RU" altLang="ru-RU" sz="2200" b="1" dirty="0"/>
              <a:t>   </a:t>
            </a:r>
            <a:r>
              <a:rPr lang="ru-RU" altLang="ru-RU" sz="2200" b="1" dirty="0" err="1"/>
              <a:t>нц</a:t>
            </a:r>
            <a:r>
              <a:rPr lang="ru-RU" altLang="ru-RU" sz="2200" b="1" dirty="0"/>
              <a:t> пока</a:t>
            </a:r>
            <a:r>
              <a:rPr lang="ru-RU" altLang="ru-RU" sz="2200" dirty="0"/>
              <a:t> клетка закрашена</a:t>
            </a:r>
          </a:p>
          <a:p>
            <a:pPr algn="l" eaLnBrk="1" hangingPunct="1">
              <a:lnSpc>
                <a:spcPct val="85000"/>
              </a:lnSpc>
            </a:pPr>
            <a:r>
              <a:rPr lang="ru-RU" altLang="ru-RU" sz="2200" dirty="0"/>
              <a:t>      влево</a:t>
            </a:r>
          </a:p>
          <a:p>
            <a:pPr algn="l" eaLnBrk="1" hangingPunct="1">
              <a:lnSpc>
                <a:spcPct val="85000"/>
              </a:lnSpc>
            </a:pPr>
            <a:r>
              <a:rPr lang="ru-RU" altLang="ru-RU" sz="2200" b="1" dirty="0"/>
              <a:t>   </a:t>
            </a:r>
            <a:r>
              <a:rPr lang="ru-RU" altLang="ru-RU" sz="2200" b="1" dirty="0" err="1"/>
              <a:t>кц</a:t>
            </a:r>
            <a:endParaRPr lang="ru-RU" altLang="ru-RU" sz="2200" b="1" dirty="0"/>
          </a:p>
          <a:p>
            <a:pPr algn="l" eaLnBrk="1" hangingPunct="1">
              <a:lnSpc>
                <a:spcPct val="85000"/>
              </a:lnSpc>
            </a:pPr>
            <a:r>
              <a:rPr lang="ru-RU" altLang="ru-RU" sz="2200" dirty="0"/>
              <a:t>      закрасить</a:t>
            </a:r>
          </a:p>
          <a:p>
            <a:pPr algn="l" eaLnBrk="1" hangingPunct="1">
              <a:lnSpc>
                <a:spcPct val="85000"/>
              </a:lnSpc>
            </a:pPr>
            <a:r>
              <a:rPr lang="ru-RU" altLang="ru-RU" sz="2200" b="1" dirty="0"/>
              <a:t>кон</a:t>
            </a:r>
          </a:p>
        </p:txBody>
      </p:sp>
      <p:sp>
        <p:nvSpPr>
          <p:cNvPr id="13315" name="Text Box 58"/>
          <p:cNvSpPr txBox="1">
            <a:spLocks noChangeArrowheads="1"/>
          </p:cNvSpPr>
          <p:nvPr/>
        </p:nvSpPr>
        <p:spPr bwMode="auto">
          <a:xfrm>
            <a:off x="479376" y="332656"/>
            <a:ext cx="11233247" cy="70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ru-RU" altLang="ru-RU" sz="4400" b="1" dirty="0">
                <a:solidFill>
                  <a:srgbClr val="31314D"/>
                </a:solidFill>
              </a:rPr>
              <a:t>Программа для Робота</a:t>
            </a:r>
          </a:p>
        </p:txBody>
      </p:sp>
      <p:pic>
        <p:nvPicPr>
          <p:cNvPr id="13316" name="Picture 27" descr="Антирадиационный робот посетил Францию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00"/>
          <a:stretch>
            <a:fillRect/>
          </a:stretch>
        </p:blipFill>
        <p:spPr bwMode="auto">
          <a:xfrm>
            <a:off x="8694575" y="1592424"/>
            <a:ext cx="1928813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50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50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50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50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502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502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502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502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502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502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5023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5023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5023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5023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5023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5023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5023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5023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5023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8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000"/>
                                        <p:tgtEl>
                                          <p:spTgt spid="5023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2"/>
          <p:cNvSpPr>
            <a:spLocks/>
          </p:cNvSpPr>
          <p:nvPr/>
        </p:nvSpPr>
        <p:spPr bwMode="auto">
          <a:xfrm>
            <a:off x="515889" y="338645"/>
            <a:ext cx="1123324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ru-RU" altLang="ru-RU" sz="4400" b="1" dirty="0">
                <a:solidFill>
                  <a:srgbClr val="31314D"/>
                </a:solidFill>
              </a:rPr>
              <a:t>Вспомогательный алгоритм </a:t>
            </a:r>
          </a:p>
        </p:txBody>
      </p:sp>
      <p:sp>
        <p:nvSpPr>
          <p:cNvPr id="14339" name="Text Box 6"/>
          <p:cNvSpPr txBox="1">
            <a:spLocks noChangeArrowheads="1"/>
          </p:cNvSpPr>
          <p:nvPr/>
        </p:nvSpPr>
        <p:spPr bwMode="auto">
          <a:xfrm>
            <a:off x="515889" y="1106742"/>
            <a:ext cx="1123324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200" b="1" i="1" dirty="0">
                <a:solidFill>
                  <a:srgbClr val="FF662B"/>
                </a:solidFill>
              </a:rPr>
              <a:t>Вспомогательный алгоритм</a:t>
            </a:r>
            <a:r>
              <a:rPr lang="ru-RU" altLang="ru-RU" sz="2200" dirty="0"/>
              <a:t> - алгоритм, целиком используемый в составе другого алгоритма.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943475" y="2276476"/>
            <a:ext cx="1728788" cy="1223963"/>
            <a:chOff x="2154" y="1434"/>
            <a:chExt cx="1089" cy="771"/>
          </a:xfrm>
        </p:grpSpPr>
        <p:sp>
          <p:nvSpPr>
            <p:cNvPr id="14343" name="Line 8"/>
            <p:cNvSpPr>
              <a:spLocks noChangeShapeType="1"/>
            </p:cNvSpPr>
            <p:nvPr/>
          </p:nvSpPr>
          <p:spPr bwMode="auto">
            <a:xfrm rot="10800000">
              <a:off x="2699" y="1434"/>
              <a:ext cx="0" cy="77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44" name="AutoShape 7"/>
            <p:cNvSpPr>
              <a:spLocks noChangeArrowheads="1"/>
            </p:cNvSpPr>
            <p:nvPr/>
          </p:nvSpPr>
          <p:spPr bwMode="auto">
            <a:xfrm>
              <a:off x="2154" y="1615"/>
              <a:ext cx="1089" cy="409"/>
            </a:xfrm>
            <a:prstGeom prst="flowChartPredefinedProcess">
              <a:avLst/>
            </a:prstGeom>
            <a:solidFill>
              <a:schemeClr val="bg1"/>
            </a:solidFill>
            <a:ln w="38100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3216275" y="3789364"/>
            <a:ext cx="554355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200" dirty="0"/>
              <a:t>Блок «предопределённый процесс»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515889" y="4792663"/>
            <a:ext cx="1123324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200" dirty="0"/>
              <a:t>Вспомогательный алгоритм делает структуру алгоритма более простой </a:t>
            </a:r>
            <a:r>
              <a:rPr lang="ru-RU" altLang="ru-RU" sz="2200" dirty="0" smtClean="0"/>
              <a:t>и </a:t>
            </a:r>
            <a:r>
              <a:rPr lang="ru-RU" altLang="ru-RU" sz="2200" dirty="0"/>
              <a:t>понятной.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9" grpId="0"/>
      <p:bldP spid="256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6024564" y="3214689"/>
            <a:ext cx="2928937" cy="20716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4" name="Выноска со стрелкой вправо 13"/>
          <p:cNvSpPr/>
          <p:nvPr/>
        </p:nvSpPr>
        <p:spPr>
          <a:xfrm>
            <a:off x="2711450" y="3429001"/>
            <a:ext cx="3067050" cy="1643063"/>
          </a:xfrm>
          <a:prstGeom prst="rightArrow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033" name="Заголовок 2"/>
          <p:cNvSpPr>
            <a:spLocks/>
          </p:cNvSpPr>
          <p:nvPr/>
        </p:nvSpPr>
        <p:spPr bwMode="auto">
          <a:xfrm>
            <a:off x="479377" y="425451"/>
            <a:ext cx="11233248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ru-RU" altLang="ru-RU" sz="4400" b="1" dirty="0">
                <a:solidFill>
                  <a:srgbClr val="31314D"/>
                </a:solidFill>
              </a:rPr>
              <a:t>Алгоритм вычисления</a:t>
            </a:r>
            <a:r>
              <a:rPr lang="ru-RU" altLang="ru-RU" sz="4400" dirty="0">
                <a:solidFill>
                  <a:srgbClr val="31314D"/>
                </a:solidFill>
              </a:rPr>
              <a:t> </a:t>
            </a:r>
            <a:r>
              <a:rPr lang="ru-RU" altLang="ru-RU" sz="4400" b="1" dirty="0">
                <a:solidFill>
                  <a:srgbClr val="31314D"/>
                </a:solidFill>
              </a:rPr>
              <a:t>степени  </a:t>
            </a: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2135188" y="908050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altLang="ru-RU" sz="2200" dirty="0"/>
              <a:t> =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altLang="ru-RU" sz="24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altLang="ru-RU" sz="2200" dirty="0"/>
              <a:t>, где </a:t>
            </a:r>
            <a:r>
              <a:rPr lang="ru-RU" alt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altLang="ru-RU" sz="2200" dirty="0"/>
              <a:t> - целое число, </a:t>
            </a:r>
            <a:r>
              <a:rPr lang="ru-RU" alt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  </a:t>
            </a:r>
            <a:r>
              <a:rPr lang="ru-RU" altLang="ru-RU" sz="2200" dirty="0"/>
              <a:t> 0.</a:t>
            </a:r>
          </a:p>
        </p:txBody>
      </p:sp>
      <p:sp>
        <p:nvSpPr>
          <p:cNvPr id="1035" name="Rectangle 8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7655" name="Object 7"/>
          <p:cNvGraphicFramePr>
            <a:graphicFrameLocks noChangeAspect="1"/>
          </p:cNvGraphicFramePr>
          <p:nvPr/>
        </p:nvGraphicFramePr>
        <p:xfrm>
          <a:off x="5838826" y="971551"/>
          <a:ext cx="360363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" name="Формула" r:id="rId3" imgW="139700" imgH="139700" progId="Equation.3">
                  <p:embed/>
                </p:oleObj>
              </mc:Choice>
              <mc:Fallback>
                <p:oleObj name="Формула" r:id="rId3" imgW="139700" imgH="1397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8826" y="971551"/>
                        <a:ext cx="360363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10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7661" name="Object 13"/>
          <p:cNvGraphicFramePr>
            <a:graphicFrameLocks noChangeAspect="1"/>
          </p:cNvGraphicFramePr>
          <p:nvPr/>
        </p:nvGraphicFramePr>
        <p:xfrm>
          <a:off x="4381501" y="1857375"/>
          <a:ext cx="2879725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" name="Формула" r:id="rId5" imgW="1460160" imgH="482400" progId="Equation.3">
                  <p:embed/>
                </p:oleObj>
              </mc:Choice>
              <mc:Fallback>
                <p:oleObj name="Формула" r:id="rId5" imgW="1460160" imgH="4824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1501" y="1857375"/>
                        <a:ext cx="2879725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6096001" y="2500314"/>
            <a:ext cx="3103563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endParaRPr lang="ru-RU" altLang="ru-RU" sz="2200"/>
          </a:p>
          <a:p>
            <a:pPr algn="just" eaLnBrk="1" hangingPunct="1"/>
            <a:endParaRPr lang="ru-RU" altLang="ru-RU" sz="2200"/>
          </a:p>
          <a:p>
            <a:pPr algn="just" eaLnBrk="1" hangingPunct="1"/>
            <a:endParaRPr lang="ru-RU" altLang="ru-RU" sz="2200"/>
          </a:p>
          <a:p>
            <a:pPr algn="just" eaLnBrk="1" hangingPunct="1"/>
            <a:r>
              <a:rPr lang="en-US" altLang="ru-RU" sz="2200"/>
              <a:t>          </a:t>
            </a:r>
            <a:r>
              <a:rPr lang="ru-RU" altLang="ru-RU" sz="2200"/>
              <a:t>  1</a:t>
            </a:r>
            <a:r>
              <a:rPr lang="en-US" altLang="ru-RU" sz="2200"/>
              <a:t> </a:t>
            </a:r>
            <a:r>
              <a:rPr lang="ru-RU" altLang="ru-RU" sz="2200"/>
              <a:t>  при </a:t>
            </a:r>
            <a:r>
              <a:rPr lang="en-US" altLang="ru-RU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ru-RU" sz="2200"/>
              <a:t> = 0</a:t>
            </a:r>
            <a:endParaRPr lang="ru-RU" altLang="ru-RU" sz="2200"/>
          </a:p>
          <a:p>
            <a:pPr algn="just" eaLnBrk="1" hangingPunct="1"/>
            <a:r>
              <a:rPr lang="ru-RU" altLang="ru-RU" sz="2200"/>
              <a:t>            </a:t>
            </a:r>
            <a:r>
              <a:rPr lang="en-US" altLang="ru-RU" sz="2200"/>
              <a:t>a</a:t>
            </a:r>
            <a:r>
              <a:rPr lang="en-US" altLang="ru-RU" sz="2200" baseline="30000"/>
              <a:t>x  </a:t>
            </a:r>
            <a:r>
              <a:rPr lang="ru-RU" altLang="ru-RU" sz="2200" baseline="30000"/>
              <a:t> </a:t>
            </a:r>
            <a:r>
              <a:rPr lang="ru-RU" altLang="ru-RU" sz="2200"/>
              <a:t>при </a:t>
            </a:r>
            <a:r>
              <a:rPr lang="en-US" altLang="ru-RU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ru-RU" sz="2200"/>
              <a:t> &gt;0,</a:t>
            </a:r>
            <a:endParaRPr lang="ru-RU" altLang="ru-RU" sz="2200"/>
          </a:p>
          <a:p>
            <a:pPr algn="just" eaLnBrk="1" hangingPunct="1"/>
            <a:r>
              <a:rPr lang="en-US" altLang="ru-RU" sz="2200"/>
              <a:t>y </a:t>
            </a:r>
            <a:r>
              <a:rPr lang="ru-RU" altLang="ru-RU" sz="2200"/>
              <a:t>=</a:t>
            </a:r>
            <a:endParaRPr lang="en-US" altLang="ru-RU" sz="2200"/>
          </a:p>
          <a:p>
            <a:pPr algn="just" eaLnBrk="1" hangingPunct="1"/>
            <a:r>
              <a:rPr lang="ru-RU" altLang="ru-RU" sz="2200"/>
              <a:t>                 при </a:t>
            </a:r>
            <a:r>
              <a:rPr lang="en-US" altLang="ru-RU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ru-RU" sz="2200"/>
              <a:t> &lt;0.</a:t>
            </a:r>
            <a:endParaRPr lang="ru-RU" altLang="ru-RU" sz="2200"/>
          </a:p>
        </p:txBody>
      </p:sp>
      <p:graphicFrame>
        <p:nvGraphicFramePr>
          <p:cNvPr id="27663" name="Object 15"/>
          <p:cNvGraphicFramePr>
            <a:graphicFrameLocks noChangeAspect="1"/>
          </p:cNvGraphicFramePr>
          <p:nvPr/>
        </p:nvGraphicFramePr>
        <p:xfrm>
          <a:off x="2997201" y="3857626"/>
          <a:ext cx="1368425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9" name="Формула" r:id="rId7" imgW="787320" imgH="469800" progId="Equation.3">
                  <p:embed/>
                </p:oleObj>
              </mc:Choice>
              <mc:Fallback>
                <p:oleObj name="Формула" r:id="rId7" imgW="787320" imgH="4698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7201" y="3857626"/>
                        <a:ext cx="1368425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65" name="AutoShape 17"/>
          <p:cNvSpPr>
            <a:spLocks/>
          </p:cNvSpPr>
          <p:nvPr/>
        </p:nvSpPr>
        <p:spPr bwMode="auto">
          <a:xfrm>
            <a:off x="6810376" y="3429001"/>
            <a:ext cx="73025" cy="1655763"/>
          </a:xfrm>
          <a:prstGeom prst="leftBrace">
            <a:avLst>
              <a:gd name="adj1" fmla="val 18894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7666" name="Object 18"/>
          <p:cNvGraphicFramePr>
            <a:graphicFrameLocks noChangeAspect="1"/>
          </p:cNvGraphicFramePr>
          <p:nvPr/>
        </p:nvGraphicFramePr>
        <p:xfrm>
          <a:off x="6881813" y="4143376"/>
          <a:ext cx="68580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0" name="Формула" r:id="rId9" imgW="406080" imgH="469800" progId="Equation.3">
                  <p:embed/>
                </p:oleObj>
              </mc:Choice>
              <mc:Fallback>
                <p:oleObj name="Формула" r:id="rId9" imgW="406080" imgH="4698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1813" y="4143376"/>
                        <a:ext cx="685800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2024063" y="5643563"/>
            <a:ext cx="8280400" cy="871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10000"/>
              </a:spcBef>
              <a:spcAft>
                <a:spcPct val="10000"/>
              </a:spcAft>
            </a:pPr>
            <a:r>
              <a:rPr lang="ru-RU" altLang="ru-RU" sz="2200" dirty="0"/>
              <a:t>Обозначим алгоритм возведения числа в степень </a:t>
            </a:r>
            <a:r>
              <a:rPr lang="en-US" alt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alt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(a, n, y</a:t>
            </a:r>
            <a:r>
              <a:rPr lang="en-US" altLang="ru-RU" sz="2200" b="1" i="1" dirty="0"/>
              <a:t>).</a:t>
            </a:r>
            <a:endParaRPr lang="ru-RU" altLang="ru-RU" sz="2200" b="1" i="1" dirty="0"/>
          </a:p>
          <a:p>
            <a:pPr algn="just" eaLnBrk="1" hangingPunct="1">
              <a:spcBef>
                <a:spcPct val="10000"/>
              </a:spcBef>
              <a:spcAft>
                <a:spcPct val="10000"/>
              </a:spcAft>
            </a:pPr>
            <a:r>
              <a:rPr lang="ru-RU" altLang="ru-RU" sz="2200" dirty="0"/>
              <a:t>Это вспомогательный алгоритм.</a:t>
            </a:r>
          </a:p>
        </p:txBody>
      </p:sp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2063750" y="1484314"/>
            <a:ext cx="82804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200" dirty="0"/>
              <a:t>По определению степени с целым показателем: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76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276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276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276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7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7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46"/>
          <p:cNvSpPr txBox="1">
            <a:spLocks noChangeArrowheads="1"/>
          </p:cNvSpPr>
          <p:nvPr/>
        </p:nvSpPr>
        <p:spPr bwMode="auto">
          <a:xfrm>
            <a:off x="479376" y="249734"/>
            <a:ext cx="1123324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4400" b="1" dirty="0">
                <a:solidFill>
                  <a:srgbClr val="31314D"/>
                </a:solidFill>
              </a:rPr>
              <a:t>Блок-схема</a:t>
            </a:r>
            <a:r>
              <a:rPr lang="ru-RU" altLang="ru-RU" sz="4400" dirty="0">
                <a:solidFill>
                  <a:srgbClr val="31314D"/>
                </a:solidFill>
              </a:rPr>
              <a:t> </a:t>
            </a:r>
            <a:r>
              <a:rPr lang="ru-RU" altLang="ru-RU" sz="4400" b="1" dirty="0">
                <a:solidFill>
                  <a:srgbClr val="31314D"/>
                </a:solidFill>
              </a:rPr>
              <a:t>решения</a:t>
            </a:r>
            <a:r>
              <a:rPr lang="ru-RU" altLang="ru-RU" sz="4400" dirty="0">
                <a:solidFill>
                  <a:srgbClr val="31314D"/>
                </a:solidFill>
              </a:rPr>
              <a:t> </a:t>
            </a:r>
            <a:r>
              <a:rPr lang="ru-RU" altLang="ru-RU" sz="4400" b="1" dirty="0">
                <a:solidFill>
                  <a:srgbClr val="31314D"/>
                </a:solidFill>
              </a:rPr>
              <a:t>задачи:</a:t>
            </a:r>
          </a:p>
        </p:txBody>
      </p:sp>
      <p:grpSp>
        <p:nvGrpSpPr>
          <p:cNvPr id="2" name="Group 486"/>
          <p:cNvGrpSpPr>
            <a:grpSpLocks/>
          </p:cNvGrpSpPr>
          <p:nvPr/>
        </p:nvGrpSpPr>
        <p:grpSpPr bwMode="auto">
          <a:xfrm>
            <a:off x="2855640" y="908720"/>
            <a:ext cx="6840537" cy="5694362"/>
            <a:chOff x="1066" y="527"/>
            <a:chExt cx="4309" cy="3587"/>
          </a:xfrm>
        </p:grpSpPr>
        <p:sp>
          <p:nvSpPr>
            <p:cNvPr id="15364" name="Line 487"/>
            <p:cNvSpPr>
              <a:spLocks noChangeShapeType="1"/>
            </p:cNvSpPr>
            <p:nvPr/>
          </p:nvSpPr>
          <p:spPr bwMode="auto">
            <a:xfrm>
              <a:off x="1519" y="1480"/>
              <a:ext cx="0" cy="176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365" name="Line 488"/>
            <p:cNvSpPr>
              <a:spLocks noChangeShapeType="1"/>
            </p:cNvSpPr>
            <p:nvPr/>
          </p:nvSpPr>
          <p:spPr bwMode="auto">
            <a:xfrm rot="-5400000">
              <a:off x="3833" y="936"/>
              <a:ext cx="0" cy="199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366" name="Line 489"/>
            <p:cNvSpPr>
              <a:spLocks noChangeShapeType="1"/>
            </p:cNvSpPr>
            <p:nvPr/>
          </p:nvSpPr>
          <p:spPr bwMode="auto">
            <a:xfrm rot="-5400000">
              <a:off x="2699" y="300"/>
              <a:ext cx="0" cy="235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367" name="Line 490"/>
            <p:cNvSpPr>
              <a:spLocks noChangeShapeType="1"/>
            </p:cNvSpPr>
            <p:nvPr/>
          </p:nvSpPr>
          <p:spPr bwMode="auto">
            <a:xfrm>
              <a:off x="2789" y="754"/>
              <a:ext cx="0" cy="59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368" name="AutoShape 491"/>
            <p:cNvSpPr>
              <a:spLocks noChangeArrowheads="1"/>
            </p:cNvSpPr>
            <p:nvPr/>
          </p:nvSpPr>
          <p:spPr bwMode="auto">
            <a:xfrm>
              <a:off x="2381" y="527"/>
              <a:ext cx="862" cy="230"/>
            </a:xfrm>
            <a:prstGeom prst="flowChartTerminator">
              <a:avLst/>
            </a:prstGeom>
            <a:solidFill>
              <a:schemeClr val="bg1"/>
            </a:solidFill>
            <a:ln w="38100">
              <a:solidFill>
                <a:srgbClr val="018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/>
                <a:t>Начало </a:t>
              </a:r>
            </a:p>
          </p:txBody>
        </p:sp>
        <p:sp>
          <p:nvSpPr>
            <p:cNvPr id="15369" name="AutoShape 492"/>
            <p:cNvSpPr>
              <a:spLocks noChangeArrowheads="1"/>
            </p:cNvSpPr>
            <p:nvPr/>
          </p:nvSpPr>
          <p:spPr bwMode="auto">
            <a:xfrm>
              <a:off x="2835" y="3430"/>
              <a:ext cx="905" cy="272"/>
            </a:xfrm>
            <a:prstGeom prst="flowChartInputOutput">
              <a:avLst/>
            </a:prstGeom>
            <a:solidFill>
              <a:schemeClr val="bg1"/>
            </a:solidFill>
            <a:ln w="38100">
              <a:solidFill>
                <a:srgbClr val="018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y </a:t>
              </a:r>
              <a:endParaRPr lang="ru-RU" altLang="ru-RU" sz="20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370" name="Text Box 493"/>
            <p:cNvSpPr txBox="1">
              <a:spLocks noChangeArrowheads="1"/>
            </p:cNvSpPr>
            <p:nvPr/>
          </p:nvSpPr>
          <p:spPr bwMode="auto">
            <a:xfrm>
              <a:off x="3016" y="1752"/>
              <a:ext cx="317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80000"/>
                </a:lnSpc>
              </a:pPr>
              <a:r>
                <a:rPr lang="ru-RU" altLang="ru-RU" sz="1600"/>
                <a:t>да</a:t>
              </a:r>
            </a:p>
          </p:txBody>
        </p:sp>
        <p:sp>
          <p:nvSpPr>
            <p:cNvPr id="15371" name="Text Box 494"/>
            <p:cNvSpPr txBox="1">
              <a:spLocks noChangeArrowheads="1"/>
            </p:cNvSpPr>
            <p:nvPr/>
          </p:nvSpPr>
          <p:spPr bwMode="auto">
            <a:xfrm>
              <a:off x="3379" y="1298"/>
              <a:ext cx="317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80000"/>
                </a:lnSpc>
              </a:pPr>
              <a:r>
                <a:rPr lang="ru-RU" altLang="ru-RU" sz="1600"/>
                <a:t>нет</a:t>
              </a:r>
            </a:p>
          </p:txBody>
        </p:sp>
        <p:sp>
          <p:nvSpPr>
            <p:cNvPr id="15372" name="AutoShape 495"/>
            <p:cNvSpPr>
              <a:spLocks noChangeArrowheads="1"/>
            </p:cNvSpPr>
            <p:nvPr/>
          </p:nvSpPr>
          <p:spPr bwMode="auto">
            <a:xfrm>
              <a:off x="2290" y="2341"/>
              <a:ext cx="1089" cy="409"/>
            </a:xfrm>
            <a:prstGeom prst="flowChartPredefinedProcess">
              <a:avLst/>
            </a:prstGeom>
            <a:solidFill>
              <a:schemeClr val="bg1"/>
            </a:solidFill>
            <a:ln w="38100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st (a, x, y)</a:t>
              </a:r>
              <a:endParaRPr lang="ru-RU" altLang="ru-RU" sz="20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373" name="AutoShape 496"/>
            <p:cNvSpPr>
              <a:spLocks noChangeArrowheads="1"/>
            </p:cNvSpPr>
            <p:nvPr/>
          </p:nvSpPr>
          <p:spPr bwMode="auto">
            <a:xfrm>
              <a:off x="2336" y="890"/>
              <a:ext cx="905" cy="272"/>
            </a:xfrm>
            <a:prstGeom prst="flowChartInputOutput">
              <a:avLst/>
            </a:prstGeom>
            <a:solidFill>
              <a:schemeClr val="bg1"/>
            </a:solidFill>
            <a:ln w="38100">
              <a:solidFill>
                <a:srgbClr val="018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a, x</a:t>
              </a:r>
              <a:endParaRPr lang="ru-RU" altLang="ru-RU" sz="20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374" name="AutoShape 497"/>
            <p:cNvSpPr>
              <a:spLocks noChangeArrowheads="1"/>
            </p:cNvSpPr>
            <p:nvPr/>
          </p:nvSpPr>
          <p:spPr bwMode="auto">
            <a:xfrm>
              <a:off x="2245" y="1298"/>
              <a:ext cx="1089" cy="363"/>
            </a:xfrm>
            <a:prstGeom prst="flowChartDecision">
              <a:avLst/>
            </a:prstGeom>
            <a:solidFill>
              <a:schemeClr val="bg1"/>
            </a:solidFill>
            <a:ln w="38100">
              <a:solidFill>
                <a:srgbClr val="018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x </a:t>
              </a:r>
              <a:r>
                <a:rPr lang="en-US" altLang="ru-RU"/>
                <a:t>= 0</a:t>
              </a:r>
              <a:endParaRPr lang="ru-RU" altLang="ru-RU" sz="20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375" name="Rectangle 498"/>
            <p:cNvSpPr>
              <a:spLocks noChangeArrowheads="1"/>
            </p:cNvSpPr>
            <p:nvPr/>
          </p:nvSpPr>
          <p:spPr bwMode="auto">
            <a:xfrm>
              <a:off x="1066" y="1752"/>
              <a:ext cx="908" cy="273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US" altLang="ru-RU"/>
                <a:t> := 1</a:t>
              </a:r>
              <a:endParaRPr lang="ru-RU" altLang="ru-RU"/>
            </a:p>
          </p:txBody>
        </p:sp>
        <p:sp>
          <p:nvSpPr>
            <p:cNvPr id="15376" name="AutoShape 499"/>
            <p:cNvSpPr>
              <a:spLocks noChangeArrowheads="1"/>
            </p:cNvSpPr>
            <p:nvPr/>
          </p:nvSpPr>
          <p:spPr bwMode="auto">
            <a:xfrm>
              <a:off x="2835" y="3884"/>
              <a:ext cx="862" cy="230"/>
            </a:xfrm>
            <a:prstGeom prst="flowChartTerminator">
              <a:avLst/>
            </a:prstGeom>
            <a:solidFill>
              <a:schemeClr val="bg1"/>
            </a:solidFill>
            <a:ln w="38100">
              <a:solidFill>
                <a:srgbClr val="018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/>
                <a:t>Конец </a:t>
              </a:r>
            </a:p>
          </p:txBody>
        </p:sp>
        <p:sp>
          <p:nvSpPr>
            <p:cNvPr id="15377" name="AutoShape 500"/>
            <p:cNvSpPr>
              <a:spLocks noChangeArrowheads="1"/>
            </p:cNvSpPr>
            <p:nvPr/>
          </p:nvSpPr>
          <p:spPr bwMode="auto">
            <a:xfrm>
              <a:off x="3334" y="1752"/>
              <a:ext cx="1088" cy="363"/>
            </a:xfrm>
            <a:prstGeom prst="flowChartDecision">
              <a:avLst/>
            </a:prstGeom>
            <a:solidFill>
              <a:schemeClr val="bg1"/>
            </a:solidFill>
            <a:ln w="38100">
              <a:solidFill>
                <a:srgbClr val="018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x </a:t>
              </a:r>
              <a:r>
                <a:rPr lang="en-US" altLang="ru-RU"/>
                <a:t>&gt; 0</a:t>
              </a:r>
              <a:endParaRPr lang="ru-RU" altLang="ru-RU" sz="20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378" name="AutoShape 501"/>
            <p:cNvSpPr>
              <a:spLocks noChangeArrowheads="1"/>
            </p:cNvSpPr>
            <p:nvPr/>
          </p:nvSpPr>
          <p:spPr bwMode="auto">
            <a:xfrm>
              <a:off x="4286" y="2341"/>
              <a:ext cx="1089" cy="409"/>
            </a:xfrm>
            <a:prstGeom prst="flowChartPredefinedProcess">
              <a:avLst/>
            </a:prstGeom>
            <a:solidFill>
              <a:schemeClr val="bg1"/>
            </a:solidFill>
            <a:ln w="38100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st (</a:t>
              </a:r>
              <a:r>
                <a:rPr lang="en-US" altLang="ru-RU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1/</a:t>
              </a:r>
              <a:r>
                <a:rPr lang="en-US" alt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a, </a:t>
              </a:r>
              <a:r>
                <a:rPr lang="ru-RU" alt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r>
                <a:rPr lang="en-US" alt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x, y)</a:t>
              </a:r>
              <a:endParaRPr lang="ru-RU" altLang="ru-RU" sz="20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379" name="Line 502"/>
            <p:cNvSpPr>
              <a:spLocks noChangeShapeType="1"/>
            </p:cNvSpPr>
            <p:nvPr/>
          </p:nvSpPr>
          <p:spPr bwMode="auto">
            <a:xfrm>
              <a:off x="3878" y="1480"/>
              <a:ext cx="0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380" name="Line 503"/>
            <p:cNvSpPr>
              <a:spLocks noChangeShapeType="1"/>
            </p:cNvSpPr>
            <p:nvPr/>
          </p:nvSpPr>
          <p:spPr bwMode="auto">
            <a:xfrm>
              <a:off x="4830" y="1933"/>
              <a:ext cx="0" cy="4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381" name="Line 504"/>
            <p:cNvSpPr>
              <a:spLocks noChangeShapeType="1"/>
            </p:cNvSpPr>
            <p:nvPr/>
          </p:nvSpPr>
          <p:spPr bwMode="auto">
            <a:xfrm>
              <a:off x="2835" y="1933"/>
              <a:ext cx="0" cy="4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382" name="Line 505"/>
            <p:cNvSpPr>
              <a:spLocks noChangeShapeType="1"/>
            </p:cNvSpPr>
            <p:nvPr/>
          </p:nvSpPr>
          <p:spPr bwMode="auto">
            <a:xfrm>
              <a:off x="2835" y="2750"/>
              <a:ext cx="0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383" name="Line 506"/>
            <p:cNvSpPr>
              <a:spLocks noChangeShapeType="1"/>
            </p:cNvSpPr>
            <p:nvPr/>
          </p:nvSpPr>
          <p:spPr bwMode="auto">
            <a:xfrm>
              <a:off x="4830" y="2750"/>
              <a:ext cx="0" cy="3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384" name="Line 507"/>
            <p:cNvSpPr>
              <a:spLocks noChangeShapeType="1"/>
            </p:cNvSpPr>
            <p:nvPr/>
          </p:nvSpPr>
          <p:spPr bwMode="auto">
            <a:xfrm>
              <a:off x="3651" y="3022"/>
              <a:ext cx="0" cy="2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385" name="Line 508"/>
            <p:cNvSpPr>
              <a:spLocks noChangeShapeType="1"/>
            </p:cNvSpPr>
            <p:nvPr/>
          </p:nvSpPr>
          <p:spPr bwMode="auto">
            <a:xfrm rot="-5400000">
              <a:off x="4240" y="2524"/>
              <a:ext cx="0" cy="117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386" name="Line 509"/>
            <p:cNvSpPr>
              <a:spLocks noChangeShapeType="1"/>
            </p:cNvSpPr>
            <p:nvPr/>
          </p:nvSpPr>
          <p:spPr bwMode="auto">
            <a:xfrm rot="-5400000">
              <a:off x="3243" y="2614"/>
              <a:ext cx="0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387" name="Line 510"/>
            <p:cNvSpPr>
              <a:spLocks noChangeShapeType="1"/>
            </p:cNvSpPr>
            <p:nvPr/>
          </p:nvSpPr>
          <p:spPr bwMode="auto">
            <a:xfrm rot="-5400000">
              <a:off x="3470" y="3067"/>
              <a:ext cx="0" cy="3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388" name="Line 511"/>
            <p:cNvSpPr>
              <a:spLocks noChangeShapeType="1"/>
            </p:cNvSpPr>
            <p:nvPr/>
          </p:nvSpPr>
          <p:spPr bwMode="auto">
            <a:xfrm rot="-5400000">
              <a:off x="2404" y="2364"/>
              <a:ext cx="0" cy="176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389" name="Line 512"/>
            <p:cNvSpPr>
              <a:spLocks noChangeShapeType="1"/>
            </p:cNvSpPr>
            <p:nvPr/>
          </p:nvSpPr>
          <p:spPr bwMode="auto">
            <a:xfrm>
              <a:off x="3288" y="3249"/>
              <a:ext cx="0" cy="1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390" name="Text Box 513"/>
            <p:cNvSpPr txBox="1">
              <a:spLocks noChangeArrowheads="1"/>
            </p:cNvSpPr>
            <p:nvPr/>
          </p:nvSpPr>
          <p:spPr bwMode="auto">
            <a:xfrm>
              <a:off x="1882" y="1298"/>
              <a:ext cx="317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80000"/>
                </a:lnSpc>
              </a:pPr>
              <a:r>
                <a:rPr lang="ru-RU" altLang="ru-RU" sz="1600"/>
                <a:t>да</a:t>
              </a:r>
            </a:p>
          </p:txBody>
        </p:sp>
        <p:sp>
          <p:nvSpPr>
            <p:cNvPr id="15391" name="Text Box 514"/>
            <p:cNvSpPr txBox="1">
              <a:spLocks noChangeArrowheads="1"/>
            </p:cNvSpPr>
            <p:nvPr/>
          </p:nvSpPr>
          <p:spPr bwMode="auto">
            <a:xfrm>
              <a:off x="4377" y="1752"/>
              <a:ext cx="317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80000"/>
                </a:lnSpc>
              </a:pPr>
              <a:r>
                <a:rPr lang="ru-RU" altLang="ru-RU" sz="1600"/>
                <a:t>нет</a:t>
              </a:r>
            </a:p>
          </p:txBody>
        </p:sp>
        <p:sp>
          <p:nvSpPr>
            <p:cNvPr id="15392" name="Line 515"/>
            <p:cNvSpPr>
              <a:spLocks noChangeShapeType="1"/>
            </p:cNvSpPr>
            <p:nvPr/>
          </p:nvSpPr>
          <p:spPr bwMode="auto">
            <a:xfrm>
              <a:off x="3288" y="3702"/>
              <a:ext cx="0" cy="1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479376" y="2214563"/>
            <a:ext cx="11233248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 b="1" i="1" dirty="0">
                <a:solidFill>
                  <a:srgbClr val="FF662B"/>
                </a:solidFill>
              </a:rPr>
              <a:t>Формальные параметры </a:t>
            </a:r>
            <a:r>
              <a:rPr lang="ru-RU" altLang="ru-RU" sz="2800" dirty="0"/>
              <a:t>используются при описании алгоритма. 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800" b="1" i="1" dirty="0">
                <a:solidFill>
                  <a:srgbClr val="FF662B"/>
                </a:solidFill>
              </a:rPr>
              <a:t>Фактические параметры </a:t>
            </a:r>
            <a:r>
              <a:rPr lang="ru-RU" altLang="ru-RU" sz="2800" dirty="0"/>
              <a:t>- те величины, для которых будет исполнен вспомогательный алгоритм. 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800" dirty="0"/>
              <a:t>Типы, количество и порядок следования формальных и фактических параметров должны совпадать.</a:t>
            </a:r>
          </a:p>
        </p:txBody>
      </p:sp>
      <p:sp>
        <p:nvSpPr>
          <p:cNvPr id="16387" name="Заголовок 2"/>
          <p:cNvSpPr>
            <a:spLocks/>
          </p:cNvSpPr>
          <p:nvPr/>
        </p:nvSpPr>
        <p:spPr bwMode="auto">
          <a:xfrm>
            <a:off x="479376" y="692696"/>
            <a:ext cx="1123324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ru-RU" altLang="ru-RU" sz="4400" b="1" dirty="0">
                <a:solidFill>
                  <a:srgbClr val="31314D"/>
                </a:solidFill>
              </a:rPr>
              <a:t>Формальные и </a:t>
            </a:r>
            <a:r>
              <a:rPr lang="ru-RU" altLang="ru-RU" sz="4400" b="1" dirty="0" smtClean="0">
                <a:solidFill>
                  <a:srgbClr val="31314D"/>
                </a:solidFill>
              </a:rPr>
              <a:t>фактические параметры</a:t>
            </a:r>
            <a:endParaRPr lang="ru-RU" altLang="ru-RU" sz="4400" b="1" dirty="0">
              <a:solidFill>
                <a:srgbClr val="31314D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2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2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2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479376" y="409254"/>
            <a:ext cx="11233248" cy="1311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ru-RU" altLang="ru-RU" sz="4400" b="1" dirty="0">
                <a:solidFill>
                  <a:srgbClr val="31314D"/>
                </a:solidFill>
              </a:rPr>
              <a:t>Схема вызова вспомогательного алгоритма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3719514" y="1389064"/>
            <a:ext cx="5616575" cy="4897437"/>
            <a:chOff x="1338" y="935"/>
            <a:chExt cx="3538" cy="3085"/>
          </a:xfrm>
        </p:grpSpPr>
        <p:sp>
          <p:nvSpPr>
            <p:cNvPr id="17412" name="Rectangle 23"/>
            <p:cNvSpPr>
              <a:spLocks noChangeArrowheads="1"/>
            </p:cNvSpPr>
            <p:nvPr/>
          </p:nvSpPr>
          <p:spPr bwMode="auto">
            <a:xfrm>
              <a:off x="1519" y="935"/>
              <a:ext cx="2858" cy="1451"/>
            </a:xfrm>
            <a:prstGeom prst="rect">
              <a:avLst/>
            </a:prstGeom>
            <a:solidFill>
              <a:srgbClr val="D1E8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000" b="1"/>
                <a:t>Основной алгоритм</a:t>
              </a:r>
            </a:p>
            <a:p>
              <a:pPr eaLnBrk="1" hangingPunct="1"/>
              <a:endParaRPr lang="ru-RU" altLang="ru-RU"/>
            </a:p>
            <a:p>
              <a:pPr eaLnBrk="1" hangingPunct="1"/>
              <a:endParaRPr lang="ru-RU" altLang="ru-RU"/>
            </a:p>
            <a:p>
              <a:pPr eaLnBrk="1" hangingPunct="1"/>
              <a:endParaRPr lang="ru-RU" altLang="ru-RU"/>
            </a:p>
            <a:p>
              <a:pPr eaLnBrk="1" hangingPunct="1"/>
              <a:endParaRPr lang="ru-RU" altLang="ru-RU"/>
            </a:p>
            <a:p>
              <a:pPr eaLnBrk="1" hangingPunct="1"/>
              <a:endParaRPr lang="ru-RU" altLang="ru-RU"/>
            </a:p>
            <a:p>
              <a:pPr eaLnBrk="1" hangingPunct="1"/>
              <a:endParaRPr lang="ru-RU" altLang="ru-RU"/>
            </a:p>
            <a:p>
              <a:pPr eaLnBrk="1" hangingPunct="1"/>
              <a:r>
                <a:rPr lang="ru-RU" altLang="ru-RU"/>
                <a:t>…</a:t>
              </a:r>
            </a:p>
          </p:txBody>
        </p:sp>
        <p:sp>
          <p:nvSpPr>
            <p:cNvPr id="17413" name="AutoShape 24"/>
            <p:cNvSpPr>
              <a:spLocks noChangeArrowheads="1"/>
            </p:cNvSpPr>
            <p:nvPr/>
          </p:nvSpPr>
          <p:spPr bwMode="auto">
            <a:xfrm>
              <a:off x="1701" y="1389"/>
              <a:ext cx="2404" cy="772"/>
            </a:xfrm>
            <a:prstGeom prst="flowChartPredefinedProcess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b="1"/>
                <a:t>Имя вспомогательного</a:t>
              </a:r>
            </a:p>
            <a:p>
              <a:pPr eaLnBrk="1" hangingPunct="1"/>
              <a:r>
                <a:rPr lang="ru-RU" altLang="ru-RU" b="1"/>
                <a:t>алгоритма </a:t>
              </a:r>
              <a:r>
                <a:rPr lang="ru-RU" altLang="ru-RU"/>
                <a:t>(список</a:t>
              </a:r>
            </a:p>
            <a:p>
              <a:pPr eaLnBrk="1" hangingPunct="1"/>
              <a:r>
                <a:rPr lang="ru-RU" altLang="ru-RU"/>
                <a:t>фактических параметров)</a:t>
              </a:r>
            </a:p>
            <a:p>
              <a:pPr eaLnBrk="1" hangingPunct="1"/>
              <a:endParaRPr lang="ru-RU" altLang="ru-RU"/>
            </a:p>
          </p:txBody>
        </p:sp>
        <p:sp>
          <p:nvSpPr>
            <p:cNvPr id="17414" name="Rectangle 25"/>
            <p:cNvSpPr>
              <a:spLocks noChangeArrowheads="1"/>
            </p:cNvSpPr>
            <p:nvPr/>
          </p:nvSpPr>
          <p:spPr bwMode="auto">
            <a:xfrm>
              <a:off x="1530" y="2882"/>
              <a:ext cx="2903" cy="998"/>
            </a:xfrm>
            <a:prstGeom prst="rect">
              <a:avLst/>
            </a:prstGeom>
            <a:solidFill>
              <a:srgbClr val="D1E8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r>
                <a:rPr lang="ru-RU" altLang="ru-RU" sz="2000" b="1"/>
                <a:t>Вспомогательный алгоритм</a:t>
              </a:r>
            </a:p>
            <a:p>
              <a:pPr eaLnBrk="1" hangingPunct="1">
                <a:lnSpc>
                  <a:spcPct val="90000"/>
                </a:lnSpc>
              </a:pPr>
              <a:endParaRPr lang="ru-RU" altLang="ru-RU" sz="2000"/>
            </a:p>
            <a:p>
              <a:pPr eaLnBrk="1" hangingPunct="1">
                <a:lnSpc>
                  <a:spcPct val="90000"/>
                </a:lnSpc>
              </a:pPr>
              <a:r>
                <a:rPr lang="ru-RU" altLang="ru-RU"/>
                <a:t>Формальные аргументы</a:t>
              </a:r>
            </a:p>
            <a:p>
              <a:pPr eaLnBrk="1" hangingPunct="1">
                <a:lnSpc>
                  <a:spcPct val="90000"/>
                </a:lnSpc>
              </a:pPr>
              <a:r>
                <a:rPr lang="ru-RU" altLang="ru-RU"/>
                <a:t>Формальные аргументы</a:t>
              </a:r>
            </a:p>
            <a:p>
              <a:pPr eaLnBrk="1" hangingPunct="1">
                <a:lnSpc>
                  <a:spcPct val="90000"/>
                </a:lnSpc>
              </a:pPr>
              <a:r>
                <a:rPr lang="ru-RU" altLang="ru-RU"/>
                <a:t>…</a:t>
              </a:r>
            </a:p>
          </p:txBody>
        </p:sp>
        <p:sp>
          <p:nvSpPr>
            <p:cNvPr id="17415" name="Line 26"/>
            <p:cNvSpPr>
              <a:spLocks noChangeShapeType="1"/>
            </p:cNvSpPr>
            <p:nvPr/>
          </p:nvSpPr>
          <p:spPr bwMode="auto">
            <a:xfrm>
              <a:off x="2925" y="1253"/>
              <a:ext cx="0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16" name="Line 27"/>
            <p:cNvSpPr>
              <a:spLocks noChangeShapeType="1"/>
            </p:cNvSpPr>
            <p:nvPr/>
          </p:nvSpPr>
          <p:spPr bwMode="auto">
            <a:xfrm>
              <a:off x="2925" y="1934"/>
              <a:ext cx="0" cy="9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17" name="Line 28"/>
            <p:cNvSpPr>
              <a:spLocks noChangeShapeType="1"/>
            </p:cNvSpPr>
            <p:nvPr/>
          </p:nvSpPr>
          <p:spPr bwMode="auto">
            <a:xfrm>
              <a:off x="2925" y="2115"/>
              <a:ext cx="0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18" name="Line 29"/>
            <p:cNvSpPr>
              <a:spLocks noChangeShapeType="1"/>
            </p:cNvSpPr>
            <p:nvPr/>
          </p:nvSpPr>
          <p:spPr bwMode="auto">
            <a:xfrm rot="-5400000">
              <a:off x="3901" y="1048"/>
              <a:ext cx="0" cy="195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19" name="Line 30"/>
            <p:cNvSpPr>
              <a:spLocks noChangeShapeType="1"/>
            </p:cNvSpPr>
            <p:nvPr/>
          </p:nvSpPr>
          <p:spPr bwMode="auto">
            <a:xfrm rot="-5400000">
              <a:off x="3742" y="1298"/>
              <a:ext cx="0" cy="163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20" name="Line 31"/>
            <p:cNvSpPr>
              <a:spLocks noChangeShapeType="1"/>
            </p:cNvSpPr>
            <p:nvPr/>
          </p:nvSpPr>
          <p:spPr bwMode="auto">
            <a:xfrm rot="-5400000">
              <a:off x="2948" y="913"/>
              <a:ext cx="0" cy="32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21" name="Line 32"/>
            <p:cNvSpPr>
              <a:spLocks noChangeShapeType="1"/>
            </p:cNvSpPr>
            <p:nvPr/>
          </p:nvSpPr>
          <p:spPr bwMode="auto">
            <a:xfrm rot="-5400000">
              <a:off x="3901" y="1728"/>
              <a:ext cx="0" cy="195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22" name="Line 33"/>
            <p:cNvSpPr>
              <a:spLocks noChangeShapeType="1"/>
            </p:cNvSpPr>
            <p:nvPr/>
          </p:nvSpPr>
          <p:spPr bwMode="auto">
            <a:xfrm>
              <a:off x="2925" y="2704"/>
              <a:ext cx="0" cy="18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23" name="Line 34"/>
            <p:cNvSpPr>
              <a:spLocks noChangeShapeType="1"/>
            </p:cNvSpPr>
            <p:nvPr/>
          </p:nvSpPr>
          <p:spPr bwMode="auto">
            <a:xfrm>
              <a:off x="4558" y="2115"/>
              <a:ext cx="0" cy="4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24" name="Line 35"/>
            <p:cNvSpPr>
              <a:spLocks noChangeShapeType="1"/>
            </p:cNvSpPr>
            <p:nvPr/>
          </p:nvSpPr>
          <p:spPr bwMode="auto">
            <a:xfrm>
              <a:off x="4876" y="2024"/>
              <a:ext cx="0" cy="6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25" name="Line 36"/>
            <p:cNvSpPr>
              <a:spLocks noChangeShapeType="1"/>
            </p:cNvSpPr>
            <p:nvPr/>
          </p:nvSpPr>
          <p:spPr bwMode="auto">
            <a:xfrm>
              <a:off x="1338" y="2523"/>
              <a:ext cx="0" cy="149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26" name="Line 37"/>
            <p:cNvSpPr>
              <a:spLocks noChangeShapeType="1"/>
            </p:cNvSpPr>
            <p:nvPr/>
          </p:nvSpPr>
          <p:spPr bwMode="auto">
            <a:xfrm rot="-5400000">
              <a:off x="2155" y="3203"/>
              <a:ext cx="0" cy="163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27" name="Line 38"/>
            <p:cNvSpPr>
              <a:spLocks noChangeShapeType="1"/>
            </p:cNvSpPr>
            <p:nvPr/>
          </p:nvSpPr>
          <p:spPr bwMode="auto">
            <a:xfrm>
              <a:off x="2971" y="3884"/>
              <a:ext cx="0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479376" y="2571751"/>
            <a:ext cx="749009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ru-RU" altLang="ru-RU" sz="2400" b="1" u="sng" dirty="0">
                <a:solidFill>
                  <a:srgbClr val="FF662B"/>
                </a:solidFill>
              </a:rPr>
              <a:t>Пример.</a:t>
            </a:r>
            <a:r>
              <a:rPr lang="ru-RU" altLang="ru-RU" sz="2400" dirty="0">
                <a:solidFill>
                  <a:srgbClr val="FF662B"/>
                </a:solidFill>
              </a:rPr>
              <a:t> </a:t>
            </a:r>
            <a:r>
              <a:rPr lang="ru-RU" altLang="ru-RU" sz="2400" dirty="0"/>
              <a:t>Алгоритм вычисления степени с натуральным показателем </a:t>
            </a:r>
            <a:r>
              <a:rPr lang="ru-RU" alt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altLang="ru-RU" sz="2400" dirty="0"/>
              <a:t> для любого вещественного числа </a:t>
            </a:r>
            <a:r>
              <a:rPr lang="ru-RU" alt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а, </a:t>
            </a:r>
            <a:r>
              <a:rPr lang="ru-RU" altLang="ru-RU" sz="2400" dirty="0"/>
              <a:t>представленный </a:t>
            </a:r>
            <a:r>
              <a:rPr lang="ru-RU" altLang="ru-RU" sz="2400" dirty="0" smtClean="0"/>
              <a:t>в </a:t>
            </a:r>
            <a:r>
              <a:rPr lang="ru-RU" altLang="ru-RU" sz="2400" dirty="0"/>
              <a:t>виде рекурсивного алгоритма</a:t>
            </a:r>
          </a:p>
        </p:txBody>
      </p:sp>
      <p:sp>
        <p:nvSpPr>
          <p:cNvPr id="18435" name="Text Box 5"/>
          <p:cNvSpPr txBox="1">
            <a:spLocks noChangeArrowheads="1"/>
          </p:cNvSpPr>
          <p:nvPr/>
        </p:nvSpPr>
        <p:spPr bwMode="auto">
          <a:xfrm>
            <a:off x="479376" y="260350"/>
            <a:ext cx="1123324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4400" b="1" dirty="0">
                <a:solidFill>
                  <a:srgbClr val="31314D"/>
                </a:solidFill>
              </a:rPr>
              <a:t>Рекурсивный алгоритм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8328248" y="2017336"/>
            <a:ext cx="2447925" cy="4248150"/>
            <a:chOff x="2018" y="1344"/>
            <a:chExt cx="1542" cy="2676"/>
          </a:xfrm>
        </p:grpSpPr>
        <p:sp>
          <p:nvSpPr>
            <p:cNvPr id="18438" name="Line 8"/>
            <p:cNvSpPr>
              <a:spLocks noChangeShapeType="1"/>
            </p:cNvSpPr>
            <p:nvPr/>
          </p:nvSpPr>
          <p:spPr bwMode="auto">
            <a:xfrm flipH="1">
              <a:off x="2790" y="1616"/>
              <a:ext cx="0" cy="21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39" name="AutoShape 6"/>
            <p:cNvSpPr>
              <a:spLocks noChangeArrowheads="1"/>
            </p:cNvSpPr>
            <p:nvPr/>
          </p:nvSpPr>
          <p:spPr bwMode="auto">
            <a:xfrm>
              <a:off x="2291" y="1344"/>
              <a:ext cx="953" cy="272"/>
            </a:xfrm>
            <a:prstGeom prst="flowChartTerminator">
              <a:avLst/>
            </a:prstGeom>
            <a:noFill/>
            <a:ln w="38100">
              <a:solidFill>
                <a:srgbClr val="018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/>
                <a:t>Начало </a:t>
              </a:r>
            </a:p>
          </p:txBody>
        </p:sp>
        <p:sp>
          <p:nvSpPr>
            <p:cNvPr id="18440" name="AutoShape 7"/>
            <p:cNvSpPr>
              <a:spLocks noChangeArrowheads="1"/>
            </p:cNvSpPr>
            <p:nvPr/>
          </p:nvSpPr>
          <p:spPr bwMode="auto">
            <a:xfrm>
              <a:off x="2336" y="1797"/>
              <a:ext cx="905" cy="272"/>
            </a:xfrm>
            <a:prstGeom prst="flowChartInputOutput">
              <a:avLst/>
            </a:prstGeom>
            <a:solidFill>
              <a:schemeClr val="bg1"/>
            </a:solidFill>
            <a:ln w="38100">
              <a:solidFill>
                <a:srgbClr val="018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ru-RU" sz="22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a, n</a:t>
              </a:r>
              <a:endParaRPr lang="ru-RU" alt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441" name="AutoShape 10"/>
            <p:cNvSpPr>
              <a:spLocks noChangeArrowheads="1"/>
            </p:cNvSpPr>
            <p:nvPr/>
          </p:nvSpPr>
          <p:spPr bwMode="auto">
            <a:xfrm>
              <a:off x="2018" y="2296"/>
              <a:ext cx="1542" cy="409"/>
            </a:xfrm>
            <a:prstGeom prst="flowChartPredefinedProcess">
              <a:avLst/>
            </a:prstGeom>
            <a:solidFill>
              <a:schemeClr val="bg1"/>
            </a:solidFill>
            <a:ln w="38100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ru-RU" sz="22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st</a:t>
              </a:r>
              <a:r>
                <a:rPr lang="en-US" altLang="ru-RU" dirty="0"/>
                <a:t> (</a:t>
              </a:r>
              <a:r>
                <a:rPr lang="en-US" altLang="ru-RU" sz="22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a, n-</a:t>
              </a:r>
              <a:r>
                <a:rPr lang="en-US" altLang="ru-RU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altLang="ru-RU" sz="22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,y</a:t>
              </a:r>
              <a:r>
                <a:rPr lang="en-US" altLang="ru-RU" dirty="0"/>
                <a:t>)</a:t>
              </a:r>
              <a:endParaRPr lang="ru-RU" altLang="ru-RU" dirty="0"/>
            </a:p>
          </p:txBody>
        </p:sp>
        <p:sp>
          <p:nvSpPr>
            <p:cNvPr id="18442" name="Rectangle 11"/>
            <p:cNvSpPr>
              <a:spLocks noChangeArrowheads="1"/>
            </p:cNvSpPr>
            <p:nvPr/>
          </p:nvSpPr>
          <p:spPr bwMode="auto">
            <a:xfrm>
              <a:off x="2246" y="2840"/>
              <a:ext cx="1088" cy="273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ru-RU" sz="22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y :=a*y</a:t>
              </a:r>
              <a:endParaRPr lang="ru-RU" altLang="ru-RU" sz="22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443" name="AutoShape 12"/>
            <p:cNvSpPr>
              <a:spLocks noChangeArrowheads="1"/>
            </p:cNvSpPr>
            <p:nvPr/>
          </p:nvSpPr>
          <p:spPr bwMode="auto">
            <a:xfrm>
              <a:off x="2291" y="3294"/>
              <a:ext cx="952" cy="272"/>
            </a:xfrm>
            <a:prstGeom prst="flowChartInputOutput">
              <a:avLst/>
            </a:prstGeom>
            <a:solidFill>
              <a:schemeClr val="bg1"/>
            </a:solidFill>
            <a:ln w="38100">
              <a:solidFill>
                <a:srgbClr val="018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80000"/>
                </a:lnSpc>
              </a:pPr>
              <a:r>
                <a:rPr lang="en-US" altLang="ru-RU" sz="22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endParaRPr lang="ru-RU" altLang="ru-RU" sz="22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444" name="AutoShape 13"/>
            <p:cNvSpPr>
              <a:spLocks noChangeArrowheads="1"/>
            </p:cNvSpPr>
            <p:nvPr/>
          </p:nvSpPr>
          <p:spPr bwMode="auto">
            <a:xfrm>
              <a:off x="2291" y="3748"/>
              <a:ext cx="953" cy="272"/>
            </a:xfrm>
            <a:prstGeom prst="flowChartTerminator">
              <a:avLst/>
            </a:prstGeom>
            <a:noFill/>
            <a:ln w="38100">
              <a:solidFill>
                <a:srgbClr val="018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/>
                <a:t>Конец </a:t>
              </a:r>
            </a:p>
          </p:txBody>
        </p:sp>
      </p:grpSp>
      <p:sp>
        <p:nvSpPr>
          <p:cNvPr id="12" name="Text Box 39"/>
          <p:cNvSpPr txBox="1">
            <a:spLocks noChangeArrowheads="1"/>
          </p:cNvSpPr>
          <p:nvPr/>
        </p:nvSpPr>
        <p:spPr bwMode="auto">
          <a:xfrm>
            <a:off x="479376" y="1029791"/>
            <a:ext cx="1123324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indent="447675" eaLnBrk="1" hangingPunct="1"/>
            <a:r>
              <a:rPr lang="ru-RU" altLang="ru-RU" sz="2400" dirty="0"/>
              <a:t>Алгоритм, в котором прямо или косвенно содержится ссылка на него же как на вспомогательный алгоритм, называют </a:t>
            </a:r>
            <a:r>
              <a:rPr lang="ru-RU" altLang="ru-RU" sz="2400" b="1" i="1" dirty="0">
                <a:solidFill>
                  <a:srgbClr val="FF662B"/>
                </a:solidFill>
              </a:rPr>
              <a:t>рекурсивным</a:t>
            </a:r>
            <a:r>
              <a:rPr lang="ru-RU" altLang="ru-RU" sz="2400" dirty="0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3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5"/>
          <p:cNvSpPr txBox="1">
            <a:spLocks noChangeArrowheads="1"/>
          </p:cNvSpPr>
          <p:nvPr/>
        </p:nvSpPr>
        <p:spPr bwMode="auto">
          <a:xfrm>
            <a:off x="515095" y="343666"/>
            <a:ext cx="11233248" cy="70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ru-RU" altLang="ru-RU" sz="4400" b="1" dirty="0">
                <a:solidFill>
                  <a:srgbClr val="31314D"/>
                </a:solidFill>
              </a:rPr>
              <a:t>Снежинка Коха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515095" y="908050"/>
            <a:ext cx="11233248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3619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indent="447675" algn="just" eaLnBrk="1" hangingPunct="1">
              <a:spcBef>
                <a:spcPct val="50000"/>
              </a:spcBef>
            </a:pPr>
            <a:r>
              <a:rPr lang="ru-RU" altLang="ru-RU" sz="2200" b="1" u="sng" dirty="0">
                <a:solidFill>
                  <a:srgbClr val="FF662B"/>
                </a:solidFill>
              </a:rPr>
              <a:t>Пример.</a:t>
            </a:r>
            <a:r>
              <a:rPr lang="ru-RU" altLang="ru-RU" sz="2200" dirty="0">
                <a:solidFill>
                  <a:srgbClr val="FF662B"/>
                </a:solidFill>
              </a:rPr>
              <a:t> </a:t>
            </a:r>
            <a:r>
              <a:rPr lang="ru-RU" altLang="ru-RU" sz="2200" dirty="0"/>
              <a:t>Рассмотрим алгоритм построения геометрической фигуры, которая называется снежинкой Коха. Шаг процедуры построения состоит в замене средней трети каждого из имеющихся отрезков двумя новыми той же длины.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515095" y="5694025"/>
            <a:ext cx="1123324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3619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indent="447675" eaLnBrk="1" hangingPunct="1">
              <a:spcBef>
                <a:spcPct val="50000"/>
              </a:spcBef>
            </a:pPr>
            <a:r>
              <a:rPr lang="ru-RU" altLang="ru-RU" sz="2200" dirty="0"/>
              <a:t>С каждым шагом фигура становится всё причудливее. Граница снежинки Коха - положение кривой после выполнения бесконечного числа шагов.</a:t>
            </a: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108241" y="2133845"/>
            <a:ext cx="338455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200" i="1" dirty="0"/>
              <a:t>Начальное положение</a:t>
            </a:r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2696188" y="2509750"/>
            <a:ext cx="2592388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200" i="1" dirty="0"/>
              <a:t>Первый шаг</a:t>
            </a:r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4828501" y="2715283"/>
            <a:ext cx="2592388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200" i="1" dirty="0"/>
              <a:t>Второй шаг</a:t>
            </a:r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7320086" y="2605465"/>
            <a:ext cx="2592387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200" i="1" dirty="0"/>
              <a:t>Третий шаг</a:t>
            </a:r>
          </a:p>
        </p:txBody>
      </p:sp>
      <p:pic>
        <p:nvPicPr>
          <p:cNvPr id="19482" name="Picture 2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8938" y="3161506"/>
            <a:ext cx="2009775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83" name="Picture 2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2128" y="2994819"/>
            <a:ext cx="2076450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84" name="Picture 2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6326" y="2836463"/>
            <a:ext cx="216217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85" name="Picture 2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876" y="2740610"/>
            <a:ext cx="2400300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94" name="Picture 38" descr="http://fractalworld.xaoc.ru/images/snowflake3.pn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18651">
            <a:off x="9068070" y="2762805"/>
            <a:ext cx="2882900" cy="262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9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9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9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9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5" grpId="0"/>
      <p:bldP spid="19466" grpId="0"/>
      <p:bldP spid="19467" grpId="0"/>
      <p:bldP spid="19467" grpId="1"/>
      <p:bldP spid="19468" grpId="0"/>
      <p:bldP spid="19468" grpId="1"/>
      <p:bldP spid="19470" grpId="0"/>
      <p:bldP spid="19470" grpId="1"/>
      <p:bldP spid="19471" grpId="0"/>
      <p:bldP spid="19471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2"/>
          <p:cNvSpPr>
            <a:spLocks/>
          </p:cNvSpPr>
          <p:nvPr/>
        </p:nvSpPr>
        <p:spPr bwMode="auto">
          <a:xfrm>
            <a:off x="515889" y="363828"/>
            <a:ext cx="11233248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4400" b="1" dirty="0">
                <a:solidFill>
                  <a:srgbClr val="FF662B"/>
                </a:solidFill>
              </a:rPr>
              <a:t>Самое главное</a:t>
            </a:r>
          </a:p>
        </p:txBody>
      </p:sp>
      <p:sp>
        <p:nvSpPr>
          <p:cNvPr id="21628" name="Text Box 124"/>
          <p:cNvSpPr txBox="1">
            <a:spLocks noChangeArrowheads="1"/>
          </p:cNvSpPr>
          <p:nvPr/>
        </p:nvSpPr>
        <p:spPr bwMode="auto">
          <a:xfrm>
            <a:off x="515889" y="1052736"/>
            <a:ext cx="11233248" cy="5262979"/>
          </a:xfrm>
          <a:prstGeom prst="rect">
            <a:avLst/>
          </a:prstGeom>
          <a:solidFill>
            <a:srgbClr val="E2E2E2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361950">
              <a:spcBef>
                <a:spcPct val="20000"/>
              </a:spcBef>
              <a:defRPr/>
            </a:pPr>
            <a:r>
              <a:rPr lang="ru-RU" sz="2400" b="1" i="1" dirty="0">
                <a:solidFill>
                  <a:srgbClr val="FF662B"/>
                </a:solidFill>
                <a:latin typeface="Arial" charset="0"/>
                <a:cs typeface="Arial" charset="0"/>
              </a:rPr>
              <a:t>Метод последовательного построения алгоритма: </a:t>
            </a:r>
            <a:r>
              <a:rPr lang="ru-RU" sz="2400" dirty="0">
                <a:solidFill>
                  <a:srgbClr val="FF662B"/>
                </a:solidFill>
                <a:latin typeface="Arial" charset="0"/>
                <a:cs typeface="Arial" charset="0"/>
              </a:rPr>
              <a:t> </a:t>
            </a:r>
          </a:p>
          <a:p>
            <a:pPr marL="363538" indent="-188913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rgbClr val="31314D"/>
                </a:solidFill>
                <a:latin typeface="Arial" charset="0"/>
                <a:cs typeface="Arial" charset="0"/>
              </a:rPr>
              <a:t>исходная задача разбивается на несколько частей, каждая из которых проще всей задачи, и решение каждой части формулируется в отдельной команде; </a:t>
            </a:r>
          </a:p>
          <a:p>
            <a:pPr marL="363538" indent="-188913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rgbClr val="31314D"/>
                </a:solidFill>
                <a:latin typeface="Arial" charset="0"/>
                <a:cs typeface="Arial" charset="0"/>
              </a:rPr>
              <a:t>если получаются команды, выходящие за пределы возможностей исполнителя, то они представляются в виде совокупности ещё более простых предписаний;</a:t>
            </a:r>
          </a:p>
          <a:p>
            <a:pPr marL="363538" indent="-188913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rgbClr val="31314D"/>
                </a:solidFill>
                <a:latin typeface="Arial" charset="0"/>
                <a:cs typeface="Arial" charset="0"/>
              </a:rPr>
              <a:t>процесс продолжается до тех пор, пока все предписания не будут понятны исполнителю.</a:t>
            </a:r>
          </a:p>
          <a:p>
            <a:pPr indent="361950">
              <a:spcBef>
                <a:spcPct val="20000"/>
              </a:spcBef>
              <a:defRPr/>
            </a:pPr>
            <a:r>
              <a:rPr lang="ru-RU" sz="2400" b="1" i="1" dirty="0">
                <a:solidFill>
                  <a:srgbClr val="FF662B"/>
                </a:solidFill>
                <a:latin typeface="Arial" charset="0"/>
                <a:cs typeface="Arial" charset="0"/>
              </a:rPr>
              <a:t>Вспомогательный алгоритм</a:t>
            </a:r>
            <a:r>
              <a:rPr lang="ru-RU" sz="2400" dirty="0">
                <a:solidFill>
                  <a:srgbClr val="FF662B"/>
                </a:solidFill>
                <a:latin typeface="Arial" charset="0"/>
                <a:cs typeface="Arial" charset="0"/>
              </a:rPr>
              <a:t> </a:t>
            </a:r>
            <a:r>
              <a:rPr lang="ru-RU" sz="2400" dirty="0">
                <a:solidFill>
                  <a:srgbClr val="31314D"/>
                </a:solidFill>
                <a:latin typeface="Arial" charset="0"/>
                <a:cs typeface="Arial" charset="0"/>
              </a:rPr>
              <a:t>- </a:t>
            </a:r>
            <a:r>
              <a:rPr lang="ru-RU" sz="2400" dirty="0" smtClean="0">
                <a:solidFill>
                  <a:srgbClr val="31314D"/>
                </a:solidFill>
                <a:latin typeface="Arial" charset="0"/>
                <a:cs typeface="Arial" charset="0"/>
              </a:rPr>
              <a:t>алгоритм, </a:t>
            </a:r>
            <a:r>
              <a:rPr lang="ru-RU" sz="2400" dirty="0">
                <a:solidFill>
                  <a:srgbClr val="31314D"/>
                </a:solidFill>
                <a:latin typeface="Arial" charset="0"/>
                <a:cs typeface="Arial" charset="0"/>
              </a:rPr>
              <a:t>целиком используемый в составе другого алгоритма.</a:t>
            </a:r>
          </a:p>
          <a:p>
            <a:pPr indent="361950">
              <a:spcBef>
                <a:spcPct val="20000"/>
              </a:spcBef>
              <a:defRPr/>
            </a:pPr>
            <a:r>
              <a:rPr lang="ru-RU" sz="2400" dirty="0">
                <a:solidFill>
                  <a:srgbClr val="31314D"/>
                </a:solidFill>
                <a:latin typeface="Arial" charset="0"/>
                <a:cs typeface="Arial" charset="0"/>
              </a:rPr>
              <a:t>Алгоритм, в котором прямо или косвенно содержится ссылка на него же как на вспомогательный алгоритм, называют </a:t>
            </a:r>
            <a:r>
              <a:rPr lang="ru-RU" sz="2400" b="1" i="1" dirty="0">
                <a:solidFill>
                  <a:srgbClr val="FF662B"/>
                </a:solidFill>
                <a:latin typeface="Arial" charset="0"/>
                <a:cs typeface="Arial" charset="0"/>
              </a:rPr>
              <a:t>рекурсивным</a:t>
            </a:r>
            <a:r>
              <a:rPr lang="ru-RU" sz="2400" dirty="0">
                <a:solidFill>
                  <a:srgbClr val="31314D"/>
                </a:solidFill>
                <a:latin typeface="Arial" charset="0"/>
                <a:cs typeface="Arial" charset="0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1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3"/>
          <p:cNvSpPr>
            <a:spLocks/>
          </p:cNvSpPr>
          <p:nvPr/>
        </p:nvSpPr>
        <p:spPr bwMode="auto">
          <a:xfrm>
            <a:off x="479376" y="332656"/>
            <a:ext cx="11233248" cy="63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ru-RU" altLang="ru-RU" sz="4400" b="1" dirty="0">
                <a:solidFill>
                  <a:srgbClr val="31314D"/>
                </a:solidFill>
              </a:rPr>
              <a:t>Ключевые слова</a:t>
            </a: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479376" y="1268413"/>
            <a:ext cx="11233247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30000"/>
              </a:lnSpc>
            </a:pPr>
            <a:r>
              <a:rPr lang="ru-RU" altLang="ru-RU" sz="4000" b="1" dirty="0" smtClean="0">
                <a:solidFill>
                  <a:srgbClr val="FF662B"/>
                </a:solidFill>
              </a:rPr>
              <a:t>-</a:t>
            </a:r>
            <a:r>
              <a:rPr lang="ru-RU" altLang="ru-RU" sz="3200" dirty="0" smtClean="0"/>
              <a:t> </a:t>
            </a:r>
            <a:r>
              <a:rPr lang="ru-RU" altLang="ru-RU" sz="4000" b="1" dirty="0" smtClean="0"/>
              <a:t>последовательное </a:t>
            </a:r>
            <a:r>
              <a:rPr lang="ru-RU" altLang="ru-RU" sz="4000" b="1" dirty="0"/>
              <a:t>построение алгоритма</a:t>
            </a:r>
          </a:p>
          <a:p>
            <a:pPr algn="just" eaLnBrk="1" hangingPunct="1">
              <a:lnSpc>
                <a:spcPct val="130000"/>
              </a:lnSpc>
            </a:pPr>
            <a:r>
              <a:rPr lang="ru-RU" altLang="ru-RU" sz="4000" b="1" dirty="0" smtClean="0">
                <a:solidFill>
                  <a:srgbClr val="FF662B"/>
                </a:solidFill>
              </a:rPr>
              <a:t>-</a:t>
            </a:r>
            <a:r>
              <a:rPr lang="ru-RU" altLang="ru-RU" sz="4000" b="1" dirty="0" smtClean="0"/>
              <a:t> </a:t>
            </a:r>
            <a:r>
              <a:rPr lang="ru-RU" altLang="ru-RU" sz="4000" b="1" dirty="0"/>
              <a:t>вспомогательный алгоритм</a:t>
            </a:r>
          </a:p>
          <a:p>
            <a:pPr algn="just" eaLnBrk="1" hangingPunct="1">
              <a:lnSpc>
                <a:spcPct val="130000"/>
              </a:lnSpc>
            </a:pPr>
            <a:r>
              <a:rPr lang="ru-RU" altLang="ru-RU" sz="4000" b="1" dirty="0" smtClean="0">
                <a:solidFill>
                  <a:srgbClr val="FF662B"/>
                </a:solidFill>
              </a:rPr>
              <a:t>-</a:t>
            </a:r>
            <a:r>
              <a:rPr lang="ru-RU" altLang="ru-RU" sz="4000" b="1" dirty="0" smtClean="0"/>
              <a:t> </a:t>
            </a:r>
            <a:r>
              <a:rPr lang="ru-RU" altLang="ru-RU" sz="4000" b="1" dirty="0"/>
              <a:t>формальные параметры</a:t>
            </a:r>
          </a:p>
          <a:p>
            <a:pPr algn="just" eaLnBrk="1" hangingPunct="1">
              <a:lnSpc>
                <a:spcPct val="130000"/>
              </a:lnSpc>
            </a:pPr>
            <a:r>
              <a:rPr lang="ru-RU" altLang="ru-RU" sz="4000" b="1" dirty="0" smtClean="0">
                <a:solidFill>
                  <a:srgbClr val="FF662B"/>
                </a:solidFill>
              </a:rPr>
              <a:t>-</a:t>
            </a:r>
            <a:r>
              <a:rPr lang="ru-RU" altLang="ru-RU" sz="4000" b="1" dirty="0" smtClean="0"/>
              <a:t> </a:t>
            </a:r>
            <a:r>
              <a:rPr lang="ru-RU" altLang="ru-RU" sz="4000" b="1" dirty="0"/>
              <a:t>фактические параметры</a:t>
            </a:r>
          </a:p>
          <a:p>
            <a:pPr algn="just" eaLnBrk="1" hangingPunct="1">
              <a:lnSpc>
                <a:spcPct val="130000"/>
              </a:lnSpc>
            </a:pPr>
            <a:r>
              <a:rPr lang="ru-RU" altLang="ru-RU" sz="4000" b="1" dirty="0" smtClean="0">
                <a:solidFill>
                  <a:srgbClr val="FF662B"/>
                </a:solidFill>
              </a:rPr>
              <a:t>-</a:t>
            </a:r>
            <a:r>
              <a:rPr lang="ru-RU" altLang="ru-RU" sz="4000" b="1" dirty="0" smtClean="0"/>
              <a:t> </a:t>
            </a:r>
            <a:r>
              <a:rPr lang="ru-RU" altLang="ru-RU" sz="4000" b="1" dirty="0"/>
              <a:t>рекурсивный алгоритм</a:t>
            </a:r>
            <a:endParaRPr lang="ru-RU" altLang="ru-RU" sz="28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2"/>
          <p:cNvSpPr>
            <a:spLocks/>
          </p:cNvSpPr>
          <p:nvPr/>
        </p:nvSpPr>
        <p:spPr bwMode="auto">
          <a:xfrm>
            <a:off x="551384" y="326232"/>
            <a:ext cx="11161240" cy="63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ru-RU" altLang="ru-RU" sz="4400" b="1" dirty="0">
                <a:solidFill>
                  <a:srgbClr val="31314D"/>
                </a:solidFill>
              </a:rPr>
              <a:t>Вопросы и задания</a:t>
            </a:r>
          </a:p>
        </p:txBody>
      </p:sp>
      <p:sp>
        <p:nvSpPr>
          <p:cNvPr id="38349" name="Text Box 461"/>
          <p:cNvSpPr txBox="1">
            <a:spLocks noChangeArrowheads="1"/>
          </p:cNvSpPr>
          <p:nvPr/>
        </p:nvSpPr>
        <p:spPr bwMode="auto">
          <a:xfrm>
            <a:off x="2063750" y="1557339"/>
            <a:ext cx="8280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Почему при решении сложной задачи затруднительно</a:t>
            </a:r>
          </a:p>
          <a:p>
            <a:pPr eaLnBrk="1" hangingPunct="1"/>
            <a:r>
              <a:rPr lang="ru-RU" altLang="ru-RU" sz="2400"/>
              <a:t> сразу конкретизировать все необходимые действия?</a:t>
            </a:r>
          </a:p>
        </p:txBody>
      </p:sp>
      <p:sp>
        <p:nvSpPr>
          <p:cNvPr id="38350" name="Text Box 462"/>
          <p:cNvSpPr txBox="1">
            <a:spLocks noChangeArrowheads="1"/>
          </p:cNvSpPr>
          <p:nvPr/>
        </p:nvSpPr>
        <p:spPr bwMode="auto">
          <a:xfrm>
            <a:off x="2063750" y="1557339"/>
            <a:ext cx="8280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3619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400"/>
              <a:t>В чём заключается метод последовательного уточнения при построении алгоритма?</a:t>
            </a:r>
          </a:p>
        </p:txBody>
      </p:sp>
      <p:sp>
        <p:nvSpPr>
          <p:cNvPr id="38351" name="Text Box 463"/>
          <p:cNvSpPr txBox="1">
            <a:spLocks noChangeArrowheads="1"/>
          </p:cNvSpPr>
          <p:nvPr/>
        </p:nvSpPr>
        <p:spPr bwMode="auto">
          <a:xfrm>
            <a:off x="1992313" y="1628775"/>
            <a:ext cx="82804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3619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400"/>
              <a:t>Какая связь между методом последовательного  построения алгоритма и такими процессами, как написание сочинения или подготовка к многодневному  туристическому походу?</a:t>
            </a:r>
          </a:p>
        </p:txBody>
      </p:sp>
      <p:sp>
        <p:nvSpPr>
          <p:cNvPr id="38352" name="Text Box 464"/>
          <p:cNvSpPr txBox="1">
            <a:spLocks noChangeArrowheads="1"/>
          </p:cNvSpPr>
          <p:nvPr/>
        </p:nvSpPr>
        <p:spPr bwMode="auto">
          <a:xfrm>
            <a:off x="1992313" y="1557338"/>
            <a:ext cx="82804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3619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400"/>
              <a:t>Известен рост каждого из </a:t>
            </a:r>
            <a:r>
              <a:rPr lang="ru-RU" altLang="ru-RU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altLang="ru-RU" sz="2400"/>
              <a:t> учеников 9А класса и </a:t>
            </a:r>
            <a:r>
              <a:rPr lang="ru-RU" altLang="ru-RU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altLang="ru-RU" sz="2400"/>
              <a:t>  учеников 9Б класса. </a:t>
            </a:r>
          </a:p>
          <a:p>
            <a:pPr algn="just" eaLnBrk="1" hangingPunct="1"/>
            <a:r>
              <a:rPr lang="ru-RU" altLang="ru-RU" sz="2400"/>
              <a:t>Опишите укрупнёнными блоками алгоритм сравнения  среднего роста учеников этих классов.</a:t>
            </a:r>
          </a:p>
        </p:txBody>
      </p:sp>
      <p:sp>
        <p:nvSpPr>
          <p:cNvPr id="38353" name="Text Box 465"/>
          <p:cNvSpPr txBox="1">
            <a:spLocks noChangeArrowheads="1"/>
          </p:cNvSpPr>
          <p:nvPr/>
        </p:nvSpPr>
        <p:spPr bwMode="auto">
          <a:xfrm>
            <a:off x="1919288" y="981075"/>
            <a:ext cx="82804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3619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400"/>
              <a:t>В ряду из десяти клеток правее Робота некоторые клетки закрашены. Последняя закрашенная клетка может примыкать к стене. </a:t>
            </a:r>
          </a:p>
          <a:p>
            <a:pPr algn="just" eaLnBrk="1" hangingPunct="1"/>
            <a:r>
              <a:rPr lang="ru-RU" altLang="ru-RU" sz="2400"/>
              <a:t>Составьте алгоритм, который закрашивает клетки выше и ниже каждой закрашенной клетки. </a:t>
            </a:r>
          </a:p>
          <a:p>
            <a:pPr algn="just" eaLnBrk="1" hangingPunct="1"/>
            <a:r>
              <a:rPr lang="ru-RU" altLang="ru-RU" sz="2400"/>
              <a:t>Проверьте работу алгоритма в следующих случаях:</a:t>
            </a:r>
          </a:p>
        </p:txBody>
      </p:sp>
      <p:graphicFrame>
        <p:nvGraphicFramePr>
          <p:cNvPr id="38492" name="Group 604"/>
          <p:cNvGraphicFramePr>
            <a:graphicFrameLocks noGrp="1"/>
          </p:cNvGraphicFramePr>
          <p:nvPr/>
        </p:nvGraphicFramePr>
        <p:xfrm>
          <a:off x="1992313" y="3860800"/>
          <a:ext cx="4056062" cy="1195389"/>
        </p:xfrm>
        <a:graphic>
          <a:graphicData uri="http://schemas.openxmlformats.org/drawingml/2006/table">
            <a:tbl>
              <a:tblPr/>
              <a:tblGrid>
                <a:gridCol w="368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98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98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98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9643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52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*</a:t>
                      </a:r>
                    </a:p>
                  </a:txBody>
                  <a:tcPr marT="45742" marB="45742" horzOverflow="overflow">
                    <a:lnL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43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8524" name="Group 636"/>
          <p:cNvGraphicFramePr>
            <a:graphicFrameLocks noGrp="1"/>
          </p:cNvGraphicFramePr>
          <p:nvPr/>
        </p:nvGraphicFramePr>
        <p:xfrm>
          <a:off x="6240463" y="3860800"/>
          <a:ext cx="4056062" cy="1195389"/>
        </p:xfrm>
        <a:graphic>
          <a:graphicData uri="http://schemas.openxmlformats.org/drawingml/2006/table">
            <a:tbl>
              <a:tblPr/>
              <a:tblGrid>
                <a:gridCol w="368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98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98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98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9643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52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*</a:t>
                      </a:r>
                    </a:p>
                  </a:txBody>
                  <a:tcPr marT="45742" marB="45742"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43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8525" name="Text Box 637"/>
          <p:cNvSpPr txBox="1">
            <a:spLocks noChangeArrowheads="1"/>
          </p:cNvSpPr>
          <p:nvPr/>
        </p:nvSpPr>
        <p:spPr bwMode="auto">
          <a:xfrm>
            <a:off x="1992314" y="1989138"/>
            <a:ext cx="8353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Для чего нужны вспомогательные алгоритмы?</a:t>
            </a:r>
          </a:p>
        </p:txBody>
      </p:sp>
      <p:sp>
        <p:nvSpPr>
          <p:cNvPr id="38526" name="Text Box 638"/>
          <p:cNvSpPr txBox="1">
            <a:spLocks noChangeArrowheads="1"/>
          </p:cNvSpPr>
          <p:nvPr/>
        </p:nvSpPr>
        <p:spPr bwMode="auto">
          <a:xfrm>
            <a:off x="1992314" y="2133601"/>
            <a:ext cx="83534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3619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400"/>
              <a:t>Опишите процесс выполнения команды вызова  вспомогательного алгоритма в основном алгоритме.</a:t>
            </a:r>
          </a:p>
        </p:txBody>
      </p:sp>
      <p:sp>
        <p:nvSpPr>
          <p:cNvPr id="38527" name="Text Box 639"/>
          <p:cNvSpPr txBox="1">
            <a:spLocks noChangeArrowheads="1"/>
          </p:cNvSpPr>
          <p:nvPr/>
        </p:nvSpPr>
        <p:spPr bwMode="auto">
          <a:xfrm>
            <a:off x="1992314" y="2133600"/>
            <a:ext cx="835342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3619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400"/>
              <a:t>Сталкивались ли вы с идеей формальных и фактических параметров при изучении математики и физики?</a:t>
            </a:r>
          </a:p>
          <a:p>
            <a:pPr algn="just" eaLnBrk="1" hangingPunct="1"/>
            <a:r>
              <a:rPr lang="ru-RU" altLang="ru-RU" sz="2400"/>
              <a:t> Приведите пример.</a:t>
            </a:r>
          </a:p>
        </p:txBody>
      </p:sp>
      <p:sp>
        <p:nvSpPr>
          <p:cNvPr id="38528" name="Text Box 640"/>
          <p:cNvSpPr txBox="1">
            <a:spLocks noChangeArrowheads="1"/>
          </p:cNvSpPr>
          <p:nvPr/>
        </p:nvSpPr>
        <p:spPr bwMode="auto">
          <a:xfrm>
            <a:off x="1992314" y="2060576"/>
            <a:ext cx="83534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Какие алгоритмы называют рекурсивными?</a:t>
            </a:r>
          </a:p>
          <a:p>
            <a:pPr eaLnBrk="1" hangingPunct="1"/>
            <a:r>
              <a:rPr lang="ru-RU" altLang="ru-RU" sz="2400"/>
              <a:t> Приведите пример рекурсии из жизни.</a:t>
            </a:r>
          </a:p>
        </p:txBody>
      </p:sp>
      <p:sp>
        <p:nvSpPr>
          <p:cNvPr id="38529" name="Text Box 641"/>
          <p:cNvSpPr txBox="1">
            <a:spLocks noChangeArrowheads="1"/>
          </p:cNvSpPr>
          <p:nvPr/>
        </p:nvSpPr>
        <p:spPr bwMode="auto">
          <a:xfrm>
            <a:off x="1992314" y="981076"/>
            <a:ext cx="83534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Составьте алгоритмы, под управлением которых Робот закрасит указанные клетки.</a:t>
            </a:r>
          </a:p>
        </p:txBody>
      </p:sp>
      <p:graphicFrame>
        <p:nvGraphicFramePr>
          <p:cNvPr id="38530" name="Group 642"/>
          <p:cNvGraphicFramePr>
            <a:graphicFrameLocks noGrp="1"/>
          </p:cNvGraphicFramePr>
          <p:nvPr/>
        </p:nvGraphicFramePr>
        <p:xfrm>
          <a:off x="2063751" y="2636838"/>
          <a:ext cx="8207375" cy="3168652"/>
        </p:xfrm>
        <a:graphic>
          <a:graphicData uri="http://schemas.openxmlformats.org/drawingml/2006/table">
            <a:tbl>
              <a:tblPr/>
              <a:tblGrid>
                <a:gridCol w="274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6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30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46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30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746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7146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46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746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7146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7463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7305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7305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74638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7305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7305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7305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7305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74637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74638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271462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274638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273050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273050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274637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274638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274637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273050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*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5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5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8873" name="Text Box 985"/>
          <p:cNvSpPr txBox="1">
            <a:spLocks noChangeArrowheads="1"/>
          </p:cNvSpPr>
          <p:nvPr/>
        </p:nvSpPr>
        <p:spPr bwMode="auto">
          <a:xfrm>
            <a:off x="2855913" y="5805489"/>
            <a:ext cx="3603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 i="1"/>
              <a:t>а</a:t>
            </a:r>
          </a:p>
        </p:txBody>
      </p:sp>
      <p:sp>
        <p:nvSpPr>
          <p:cNvPr id="38874" name="Text Box 986"/>
          <p:cNvSpPr txBox="1">
            <a:spLocks noChangeArrowheads="1"/>
          </p:cNvSpPr>
          <p:nvPr/>
        </p:nvSpPr>
        <p:spPr bwMode="auto">
          <a:xfrm>
            <a:off x="5880101" y="5732464"/>
            <a:ext cx="360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 i="1"/>
              <a:t>б</a:t>
            </a:r>
          </a:p>
        </p:txBody>
      </p:sp>
      <p:sp>
        <p:nvSpPr>
          <p:cNvPr id="38875" name="Text Box 987"/>
          <p:cNvSpPr txBox="1">
            <a:spLocks noChangeArrowheads="1"/>
          </p:cNvSpPr>
          <p:nvPr/>
        </p:nvSpPr>
        <p:spPr bwMode="auto">
          <a:xfrm>
            <a:off x="9048751" y="5732464"/>
            <a:ext cx="360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 i="1"/>
              <a:t>в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8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8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8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353" grpId="0" build="allAtOnce"/>
      <p:bldP spid="38525" grpId="0"/>
      <p:bldP spid="38525" grpId="1"/>
      <p:bldP spid="38529" grpId="0"/>
      <p:bldP spid="38873" grpId="0"/>
      <p:bldP spid="38874" grpId="0"/>
      <p:bldP spid="3887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2"/>
          <p:cNvSpPr>
            <a:spLocks/>
          </p:cNvSpPr>
          <p:nvPr/>
        </p:nvSpPr>
        <p:spPr bwMode="auto">
          <a:xfrm>
            <a:off x="478799" y="419106"/>
            <a:ext cx="11233248" cy="63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ru-RU" altLang="ru-RU" sz="4400" b="1" dirty="0">
                <a:solidFill>
                  <a:srgbClr val="31314D"/>
                </a:solidFill>
              </a:rPr>
              <a:t>Опорный конспект</a:t>
            </a:r>
          </a:p>
        </p:txBody>
      </p:sp>
      <p:sp>
        <p:nvSpPr>
          <p:cNvPr id="23564" name="Text Box 12"/>
          <p:cNvSpPr txBox="1">
            <a:spLocks noChangeArrowheads="1"/>
          </p:cNvSpPr>
          <p:nvPr/>
        </p:nvSpPr>
        <p:spPr bwMode="auto">
          <a:xfrm>
            <a:off x="469905" y="1220792"/>
            <a:ext cx="11233248" cy="771525"/>
          </a:xfrm>
          <a:prstGeom prst="rect">
            <a:avLst/>
          </a:prstGeom>
          <a:solidFill>
            <a:srgbClr val="E2E2E2"/>
          </a:solidFill>
          <a:ln w="38100">
            <a:solidFill>
              <a:srgbClr val="FF662B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indent="3619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indent="447675" eaLnBrk="1" hangingPunct="1">
              <a:spcBef>
                <a:spcPct val="20000"/>
              </a:spcBef>
            </a:pPr>
            <a:r>
              <a:rPr lang="ru-RU" altLang="ru-RU" sz="2200" b="1" i="1" dirty="0">
                <a:solidFill>
                  <a:srgbClr val="FF662B"/>
                </a:solidFill>
              </a:rPr>
              <a:t>Метод последовательного построения алгоритма</a:t>
            </a:r>
            <a:r>
              <a:rPr lang="ru-RU" altLang="ru-RU" sz="2200" dirty="0">
                <a:solidFill>
                  <a:srgbClr val="FF662B"/>
                </a:solidFill>
              </a:rPr>
              <a:t> </a:t>
            </a:r>
            <a:r>
              <a:rPr lang="ru-RU" altLang="ru-RU" sz="2200" dirty="0"/>
              <a:t>- один из основных методов конструирования алгоритмов.</a:t>
            </a:r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4870623" y="2159004"/>
            <a:ext cx="2520950" cy="576263"/>
          </a:xfrm>
          <a:prstGeom prst="rect">
            <a:avLst/>
          </a:prstGeom>
          <a:solidFill>
            <a:srgbClr val="E2E2E2"/>
          </a:solidFill>
          <a:ln w="38100">
            <a:solidFill>
              <a:srgbClr val="31314D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dirty="0">
                <a:solidFill>
                  <a:srgbClr val="31314D"/>
                </a:solidFill>
              </a:rPr>
              <a:t>Упрощение команд</a:t>
            </a:r>
          </a:p>
          <a:p>
            <a:pPr eaLnBrk="1" hangingPunct="1"/>
            <a:r>
              <a:rPr lang="ru-RU" altLang="ru-RU" dirty="0">
                <a:solidFill>
                  <a:srgbClr val="31314D"/>
                </a:solidFill>
              </a:rPr>
              <a:t>постановки задачи</a:t>
            </a:r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2638599" y="3094041"/>
            <a:ext cx="6911975" cy="576262"/>
          </a:xfrm>
          <a:prstGeom prst="rect">
            <a:avLst/>
          </a:prstGeom>
          <a:solidFill>
            <a:srgbClr val="E2E2E2"/>
          </a:solidFill>
          <a:ln w="38100">
            <a:solidFill>
              <a:srgbClr val="31314D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>
                <a:solidFill>
                  <a:srgbClr val="31314D"/>
                </a:solidFill>
              </a:rPr>
              <a:t>Задачу разбивают на более простые части</a:t>
            </a: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2638599" y="4030666"/>
            <a:ext cx="6911975" cy="576262"/>
          </a:xfrm>
          <a:prstGeom prst="rect">
            <a:avLst/>
          </a:prstGeom>
          <a:solidFill>
            <a:srgbClr val="E2E2E2"/>
          </a:solidFill>
          <a:ln w="38100">
            <a:solidFill>
              <a:srgbClr val="31314D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>
                <a:solidFill>
                  <a:srgbClr val="31314D"/>
                </a:solidFill>
              </a:rPr>
              <a:t>Решение каждой части задачи формулируют</a:t>
            </a:r>
          </a:p>
          <a:p>
            <a:pPr eaLnBrk="1" hangingPunct="1"/>
            <a:r>
              <a:rPr lang="ru-RU" altLang="ru-RU">
                <a:solidFill>
                  <a:srgbClr val="31314D"/>
                </a:solidFill>
              </a:rPr>
              <a:t>в отдельной команде</a:t>
            </a:r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2711624" y="4967291"/>
            <a:ext cx="6911975" cy="576262"/>
          </a:xfrm>
          <a:prstGeom prst="rect">
            <a:avLst/>
          </a:prstGeom>
          <a:solidFill>
            <a:srgbClr val="E2E2E2"/>
          </a:solidFill>
          <a:ln w="38100">
            <a:solidFill>
              <a:srgbClr val="31314D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>
                <a:solidFill>
                  <a:srgbClr val="31314D"/>
                </a:solidFill>
              </a:rPr>
              <a:t>Предписания, выходящие за пределы возможностей</a:t>
            </a:r>
          </a:p>
          <a:p>
            <a:pPr eaLnBrk="1" hangingPunct="1"/>
            <a:r>
              <a:rPr lang="ru-RU" altLang="ru-RU">
                <a:solidFill>
                  <a:srgbClr val="31314D"/>
                </a:solidFill>
              </a:rPr>
              <a:t>исполнителя, представляют в виде более простых команд</a:t>
            </a:r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>
            <a:off x="6166023" y="2735267"/>
            <a:ext cx="0" cy="358775"/>
          </a:xfrm>
          <a:prstGeom prst="line">
            <a:avLst/>
          </a:prstGeom>
          <a:noFill/>
          <a:ln w="28575">
            <a:solidFill>
              <a:srgbClr val="FF662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>
            <a:off x="6166023" y="3670304"/>
            <a:ext cx="0" cy="358775"/>
          </a:xfrm>
          <a:prstGeom prst="line">
            <a:avLst/>
          </a:prstGeom>
          <a:noFill/>
          <a:ln w="28575">
            <a:solidFill>
              <a:srgbClr val="FF662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6167610" y="4606929"/>
            <a:ext cx="0" cy="358775"/>
          </a:xfrm>
          <a:prstGeom prst="line">
            <a:avLst/>
          </a:prstGeom>
          <a:noFill/>
          <a:ln w="28575">
            <a:solidFill>
              <a:srgbClr val="FF662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72" name="Text Box 20"/>
          <p:cNvSpPr txBox="1">
            <a:spLocks noChangeArrowheads="1"/>
          </p:cNvSpPr>
          <p:nvPr/>
        </p:nvSpPr>
        <p:spPr bwMode="auto">
          <a:xfrm>
            <a:off x="478799" y="5711827"/>
            <a:ext cx="11233248" cy="771525"/>
          </a:xfrm>
          <a:prstGeom prst="rect">
            <a:avLst/>
          </a:prstGeom>
          <a:solidFill>
            <a:srgbClr val="E2E2E2"/>
          </a:solidFill>
          <a:ln w="38100">
            <a:solidFill>
              <a:srgbClr val="FF662B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indent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200" b="1" i="1" dirty="0">
                <a:solidFill>
                  <a:srgbClr val="FF662B"/>
                </a:solidFill>
              </a:rPr>
              <a:t>Вспомогательный алгоритм</a:t>
            </a:r>
            <a:r>
              <a:rPr lang="ru-RU" altLang="ru-RU" sz="2200" b="1" i="1" dirty="0"/>
              <a:t> </a:t>
            </a:r>
            <a:r>
              <a:rPr lang="ru-RU" altLang="ru-RU" sz="2200" dirty="0"/>
              <a:t>- алгоритм, целиком используемый в составе другого алгоритма.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23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4" grpId="0" animBg="1"/>
      <p:bldP spid="23565" grpId="0" animBg="1"/>
      <p:bldP spid="23566" grpId="0" animBg="1"/>
      <p:bldP spid="23567" grpId="0" animBg="1"/>
      <p:bldP spid="23568" grpId="0" animBg="1"/>
      <p:bldP spid="2357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2"/>
          <p:cNvSpPr>
            <a:spLocks/>
          </p:cNvSpPr>
          <p:nvPr/>
        </p:nvSpPr>
        <p:spPr bwMode="auto">
          <a:xfrm>
            <a:off x="550863" y="404813"/>
            <a:ext cx="11161712" cy="63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7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400" b="1">
                <a:solidFill>
                  <a:srgbClr val="31314D"/>
                </a:solidFill>
                <a:latin typeface="Arial" panose="020B0604020202020204" pitchFamily="34" charset="0"/>
              </a:rPr>
              <a:t>Домашнее задание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550863" y="1628775"/>
            <a:ext cx="11161712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7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None/>
            </a:pPr>
            <a:r>
              <a:rPr lang="ru-RU" altLang="ru-RU" sz="2800" b="1" dirty="0">
                <a:latin typeface="Arial" panose="020B0604020202020204" pitchFamily="34" charset="0"/>
              </a:rPr>
              <a:t>§3.5, вопрос № 1-10 к параграфу; </a:t>
            </a:r>
          </a:p>
          <a:p>
            <a:pPr algn="ctr">
              <a:spcBef>
                <a:spcPct val="50000"/>
              </a:spcBef>
              <a:buNone/>
            </a:pPr>
            <a:r>
              <a:rPr lang="ru-RU" altLang="ru-RU" sz="2800" b="1" dirty="0">
                <a:latin typeface="Arial" panose="020B0604020202020204" pitchFamily="34" charset="0"/>
              </a:rPr>
              <a:t>РТ: № 160-164.</a:t>
            </a:r>
          </a:p>
        </p:txBody>
      </p:sp>
    </p:spTree>
    <p:extLst>
      <p:ext uri="{BB962C8B-B14F-4D97-AF65-F5344CB8AC3E}">
        <p14:creationId xmlns:p14="http://schemas.microsoft.com/office/powerpoint/2010/main" val="923529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2"/>
          <p:cNvSpPr>
            <a:spLocks/>
          </p:cNvSpPr>
          <p:nvPr/>
        </p:nvSpPr>
        <p:spPr bwMode="auto">
          <a:xfrm>
            <a:off x="479376" y="439593"/>
            <a:ext cx="11233248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ru-RU" altLang="ru-RU" sz="4400" b="1" dirty="0">
                <a:solidFill>
                  <a:srgbClr val="31314D"/>
                </a:solidFill>
              </a:rPr>
              <a:t>Последовательное построение алгоритма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3216276" y="1773238"/>
            <a:ext cx="2022475" cy="3529012"/>
            <a:chOff x="567" y="1797"/>
            <a:chExt cx="1274" cy="2223"/>
          </a:xfrm>
        </p:grpSpPr>
        <p:sp>
          <p:nvSpPr>
            <p:cNvPr id="5126" name="Line 10"/>
            <p:cNvSpPr>
              <a:spLocks noChangeShapeType="1"/>
            </p:cNvSpPr>
            <p:nvPr/>
          </p:nvSpPr>
          <p:spPr bwMode="auto">
            <a:xfrm rot="10800000" flipH="1">
              <a:off x="1156" y="2069"/>
              <a:ext cx="46" cy="167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7" name="AutoShape 7"/>
            <p:cNvSpPr>
              <a:spLocks noChangeArrowheads="1"/>
            </p:cNvSpPr>
            <p:nvPr/>
          </p:nvSpPr>
          <p:spPr bwMode="auto">
            <a:xfrm>
              <a:off x="748" y="1797"/>
              <a:ext cx="907" cy="272"/>
            </a:xfrm>
            <a:prstGeom prst="flowChartTerminator">
              <a:avLst/>
            </a:prstGeom>
            <a:solidFill>
              <a:schemeClr val="bg1"/>
            </a:solidFill>
            <a:ln w="38100">
              <a:solidFill>
                <a:srgbClr val="018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/>
                <a:t>Начало </a:t>
              </a:r>
            </a:p>
          </p:txBody>
        </p:sp>
        <p:sp>
          <p:nvSpPr>
            <p:cNvPr id="5128" name="AutoShape 8"/>
            <p:cNvSpPr>
              <a:spLocks noChangeArrowheads="1"/>
            </p:cNvSpPr>
            <p:nvPr/>
          </p:nvSpPr>
          <p:spPr bwMode="auto">
            <a:xfrm>
              <a:off x="567" y="2251"/>
              <a:ext cx="1274" cy="408"/>
            </a:xfrm>
            <a:prstGeom prst="flowChartInputOutput">
              <a:avLst/>
            </a:prstGeom>
            <a:solidFill>
              <a:schemeClr val="bg1"/>
            </a:solidFill>
            <a:ln w="38100">
              <a:solidFill>
                <a:srgbClr val="018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/>
                <a:t>Исходные </a:t>
              </a:r>
            </a:p>
            <a:p>
              <a:pPr eaLnBrk="1" hangingPunct="1"/>
              <a:r>
                <a:rPr lang="ru-RU" altLang="ru-RU"/>
                <a:t>данные</a:t>
              </a:r>
            </a:p>
          </p:txBody>
        </p:sp>
        <p:sp>
          <p:nvSpPr>
            <p:cNvPr id="5129" name="Rectangle 9"/>
            <p:cNvSpPr>
              <a:spLocks noChangeArrowheads="1"/>
            </p:cNvSpPr>
            <p:nvPr/>
          </p:nvSpPr>
          <p:spPr bwMode="auto">
            <a:xfrm>
              <a:off x="657" y="2795"/>
              <a:ext cx="1044" cy="408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/>
                <a:t>Постановка</a:t>
              </a:r>
            </a:p>
            <a:p>
              <a:pPr eaLnBrk="1" hangingPunct="1"/>
              <a:r>
                <a:rPr lang="ru-RU" altLang="ru-RU"/>
                <a:t>задачи</a:t>
              </a:r>
            </a:p>
          </p:txBody>
        </p:sp>
        <p:sp>
          <p:nvSpPr>
            <p:cNvPr id="5130" name="AutoShape 11"/>
            <p:cNvSpPr>
              <a:spLocks noChangeArrowheads="1"/>
            </p:cNvSpPr>
            <p:nvPr/>
          </p:nvSpPr>
          <p:spPr bwMode="auto">
            <a:xfrm>
              <a:off x="612" y="3339"/>
              <a:ext cx="1134" cy="272"/>
            </a:xfrm>
            <a:prstGeom prst="flowChartInputOutput">
              <a:avLst/>
            </a:prstGeom>
            <a:solidFill>
              <a:schemeClr val="bg1"/>
            </a:solidFill>
            <a:ln w="38100">
              <a:solidFill>
                <a:srgbClr val="018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/>
                <a:t>Результат</a:t>
              </a:r>
            </a:p>
          </p:txBody>
        </p:sp>
        <p:sp>
          <p:nvSpPr>
            <p:cNvPr id="5131" name="AutoShape 13"/>
            <p:cNvSpPr>
              <a:spLocks noChangeArrowheads="1"/>
            </p:cNvSpPr>
            <p:nvPr/>
          </p:nvSpPr>
          <p:spPr bwMode="auto">
            <a:xfrm>
              <a:off x="703" y="3748"/>
              <a:ext cx="907" cy="272"/>
            </a:xfrm>
            <a:prstGeom prst="flowChartTerminator">
              <a:avLst/>
            </a:prstGeom>
            <a:solidFill>
              <a:schemeClr val="bg1"/>
            </a:solidFill>
            <a:ln w="38100">
              <a:solidFill>
                <a:srgbClr val="018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/>
                <a:t>Конец</a:t>
              </a:r>
            </a:p>
          </p:txBody>
        </p:sp>
      </p:grpSp>
      <p:pic>
        <p:nvPicPr>
          <p:cNvPr id="5124" name="Picture 27" descr="Антирадиационный робот посетил Францию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1" y="2857501"/>
            <a:ext cx="3357563" cy="335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Скругленная прямоугольная выноска 19"/>
          <p:cNvSpPr/>
          <p:nvPr/>
        </p:nvSpPr>
        <p:spPr>
          <a:xfrm>
            <a:off x="6810375" y="2071689"/>
            <a:ext cx="3214688" cy="1000125"/>
          </a:xfrm>
          <a:prstGeom prst="wedgeRoundRectCallout">
            <a:avLst>
              <a:gd name="adj1" fmla="val -4579"/>
              <a:gd name="adj2" fmla="val 8478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000" b="1" dirty="0"/>
              <a:t>Я совершенный исполнитель: всё знаю и всё умею!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2"/>
          <p:cNvSpPr>
            <a:spLocks/>
          </p:cNvSpPr>
          <p:nvPr/>
        </p:nvSpPr>
        <p:spPr bwMode="auto">
          <a:xfrm>
            <a:off x="479376" y="443385"/>
            <a:ext cx="11233248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ru-RU" altLang="ru-RU" sz="4400" b="1" dirty="0">
                <a:solidFill>
                  <a:srgbClr val="31314D"/>
                </a:solidFill>
              </a:rPr>
              <a:t>Последовательное построение алгоритма</a:t>
            </a:r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6744072" y="1484784"/>
            <a:ext cx="2994025" cy="722312"/>
          </a:xfrm>
          <a:prstGeom prst="rect">
            <a:avLst/>
          </a:prstGeom>
          <a:solidFill>
            <a:srgbClr val="E2E2E2"/>
          </a:solidFill>
          <a:ln w="38100">
            <a:solidFill>
              <a:srgbClr val="FF662B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200" dirty="0"/>
              <a:t>Упрощение команд</a:t>
            </a:r>
          </a:p>
          <a:p>
            <a:pPr eaLnBrk="1" hangingPunct="1"/>
            <a:r>
              <a:rPr lang="ru-RU" altLang="ru-RU" sz="2200" dirty="0"/>
              <a:t>постановки задачи</a:t>
            </a: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5161333" y="2780184"/>
            <a:ext cx="6191250" cy="576262"/>
          </a:xfrm>
          <a:prstGeom prst="rect">
            <a:avLst/>
          </a:prstGeom>
          <a:solidFill>
            <a:srgbClr val="E2E2E2"/>
          </a:solidFill>
          <a:ln w="38100">
            <a:solidFill>
              <a:srgbClr val="FF662B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200"/>
              <a:t>Задача разбивается на более простые части</a:t>
            </a:r>
          </a:p>
        </p:txBody>
      </p:sp>
      <p:sp>
        <p:nvSpPr>
          <p:cNvPr id="13329" name="Rectangle 17"/>
          <p:cNvSpPr>
            <a:spLocks noChangeArrowheads="1"/>
          </p:cNvSpPr>
          <p:nvPr/>
        </p:nvSpPr>
        <p:spPr bwMode="auto">
          <a:xfrm>
            <a:off x="5161333" y="4004146"/>
            <a:ext cx="6191250" cy="865188"/>
          </a:xfrm>
          <a:prstGeom prst="rect">
            <a:avLst/>
          </a:prstGeom>
          <a:solidFill>
            <a:srgbClr val="E2E2E2"/>
          </a:solidFill>
          <a:ln w="38100">
            <a:solidFill>
              <a:srgbClr val="FF662B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200"/>
              <a:t>Решение каждой части задачи формулируется</a:t>
            </a:r>
          </a:p>
          <a:p>
            <a:pPr eaLnBrk="1" hangingPunct="1"/>
            <a:r>
              <a:rPr lang="ru-RU" altLang="ru-RU" sz="2200"/>
              <a:t>в отдельной команде (предписании)</a:t>
            </a:r>
          </a:p>
        </p:txBody>
      </p:sp>
      <p:sp>
        <p:nvSpPr>
          <p:cNvPr id="13330" name="Rectangle 18"/>
          <p:cNvSpPr>
            <a:spLocks noChangeArrowheads="1"/>
          </p:cNvSpPr>
          <p:nvPr/>
        </p:nvSpPr>
        <p:spPr bwMode="auto">
          <a:xfrm>
            <a:off x="5086721" y="5372571"/>
            <a:ext cx="6265862" cy="1079500"/>
          </a:xfrm>
          <a:prstGeom prst="rect">
            <a:avLst/>
          </a:prstGeom>
          <a:solidFill>
            <a:srgbClr val="E2E2E2"/>
          </a:solidFill>
          <a:ln w="38100">
            <a:solidFill>
              <a:srgbClr val="FF662B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200"/>
              <a:t>Предписания, выходящие за пределы</a:t>
            </a:r>
          </a:p>
          <a:p>
            <a:pPr eaLnBrk="1" hangingPunct="1"/>
            <a:r>
              <a:rPr lang="ru-RU" altLang="ru-RU" sz="2200"/>
              <a:t>возможностей исполнителя, представляют </a:t>
            </a:r>
          </a:p>
          <a:p>
            <a:pPr eaLnBrk="1" hangingPunct="1"/>
            <a:r>
              <a:rPr lang="ru-RU" altLang="ru-RU" sz="2200"/>
              <a:t>в виде более простых команд</a:t>
            </a:r>
          </a:p>
        </p:txBody>
      </p:sp>
      <p:sp>
        <p:nvSpPr>
          <p:cNvPr id="13332" name="Line 20"/>
          <p:cNvSpPr>
            <a:spLocks noChangeShapeType="1"/>
          </p:cNvSpPr>
          <p:nvPr/>
        </p:nvSpPr>
        <p:spPr bwMode="auto">
          <a:xfrm flipH="1">
            <a:off x="8255372" y="2207096"/>
            <a:ext cx="1587" cy="5730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3" name="Line 21"/>
          <p:cNvSpPr>
            <a:spLocks noChangeShapeType="1"/>
          </p:cNvSpPr>
          <p:nvPr/>
        </p:nvSpPr>
        <p:spPr bwMode="auto">
          <a:xfrm>
            <a:off x="8255371" y="3356446"/>
            <a:ext cx="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7" name="Line 25"/>
          <p:cNvSpPr>
            <a:spLocks noChangeShapeType="1"/>
          </p:cNvSpPr>
          <p:nvPr/>
        </p:nvSpPr>
        <p:spPr bwMode="auto">
          <a:xfrm>
            <a:off x="8255371" y="4869335"/>
            <a:ext cx="0" cy="503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6154" name="Picture 27" descr="Антирадиационный робот посетил Францию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500"/>
          <a:stretch>
            <a:fillRect/>
          </a:stretch>
        </p:blipFill>
        <p:spPr bwMode="auto">
          <a:xfrm>
            <a:off x="1271464" y="2535749"/>
            <a:ext cx="1928813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Скругленная прямоугольная выноска 18"/>
          <p:cNvSpPr/>
          <p:nvPr/>
        </p:nvSpPr>
        <p:spPr>
          <a:xfrm>
            <a:off x="842838" y="1678500"/>
            <a:ext cx="3214688" cy="1000125"/>
          </a:xfrm>
          <a:prstGeom prst="wedgeRoundRectCallout">
            <a:avLst>
              <a:gd name="adj1" fmla="val -4579"/>
              <a:gd name="adj2" fmla="val 8478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000" b="1" dirty="0"/>
              <a:t>Не могу решить поставленную задачу!?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7" grpId="0" animBg="1" autoUpdateAnimBg="0"/>
      <p:bldP spid="13328" grpId="0" animBg="1" autoUpdateAnimBg="0"/>
      <p:bldP spid="13329" grpId="0" animBg="1" autoUpdateAnimBg="0"/>
      <p:bldP spid="13330" grpId="0" animBg="1" autoUpdateAnimBg="0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2"/>
          <p:cNvSpPr>
            <a:spLocks/>
          </p:cNvSpPr>
          <p:nvPr/>
        </p:nvSpPr>
        <p:spPr bwMode="auto">
          <a:xfrm>
            <a:off x="479376" y="681650"/>
            <a:ext cx="11233248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ru-RU" altLang="ru-RU" sz="4400" b="1" dirty="0">
                <a:solidFill>
                  <a:srgbClr val="31314D"/>
                </a:solidFill>
              </a:rPr>
              <a:t>Разработка алгоритма методом последовательного уточнения для исполнителя Робот 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479376" y="2112600"/>
            <a:ext cx="11233248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3619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200" dirty="0"/>
              <a:t>Робот находится в некоторой клетке горизонтального коридора. Ни одна из клеток коридора не закрашена.</a:t>
            </a:r>
          </a:p>
        </p:txBody>
      </p:sp>
      <p:graphicFrame>
        <p:nvGraphicFramePr>
          <p:cNvPr id="7275" name="Group 10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968453"/>
              </p:ext>
            </p:extLst>
          </p:nvPr>
        </p:nvGraphicFramePr>
        <p:xfrm>
          <a:off x="3503712" y="2847992"/>
          <a:ext cx="5568950" cy="1371600"/>
        </p:xfrm>
        <a:graphic>
          <a:graphicData uri="http://schemas.openxmlformats.org/drawingml/2006/table">
            <a:tbl>
              <a:tblPr/>
              <a:tblGrid>
                <a:gridCol w="555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3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276" name="Group 108"/>
          <p:cNvGraphicFramePr>
            <a:graphicFrameLocks noGrp="1"/>
          </p:cNvGraphicFramePr>
          <p:nvPr/>
        </p:nvGraphicFramePr>
        <p:xfrm>
          <a:off x="3359150" y="5013325"/>
          <a:ext cx="5568950" cy="1371600"/>
        </p:xfrm>
        <a:graphic>
          <a:graphicData uri="http://schemas.openxmlformats.org/drawingml/2006/table">
            <a:tbl>
              <a:tblPr/>
              <a:tblGrid>
                <a:gridCol w="555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3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0629" name="Text Box 149"/>
          <p:cNvSpPr txBox="1">
            <a:spLocks noChangeArrowheads="1"/>
          </p:cNvSpPr>
          <p:nvPr/>
        </p:nvSpPr>
        <p:spPr bwMode="auto">
          <a:xfrm>
            <a:off x="479376" y="4354115"/>
            <a:ext cx="11233248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200" dirty="0"/>
              <a:t>Робот должен закрасить все клетки этого коридора и вернуться в исходное положение.</a:t>
            </a:r>
          </a:p>
        </p:txBody>
      </p:sp>
      <p:pic>
        <p:nvPicPr>
          <p:cNvPr id="7273" name="Picture 27" descr="Антирадиационный робот посетил Францию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500"/>
          <a:stretch>
            <a:fillRect/>
          </a:stretch>
        </p:blipFill>
        <p:spPr bwMode="auto">
          <a:xfrm>
            <a:off x="6167537" y="2632092"/>
            <a:ext cx="785812" cy="1163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74" name="Picture 27" descr="Антирадиационный робот посетил Францию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500"/>
          <a:stretch>
            <a:fillRect/>
          </a:stretch>
        </p:blipFill>
        <p:spPr bwMode="auto">
          <a:xfrm>
            <a:off x="6024563" y="4797425"/>
            <a:ext cx="785812" cy="1163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7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2"/>
          <p:cNvSpPr>
            <a:spLocks/>
          </p:cNvSpPr>
          <p:nvPr/>
        </p:nvSpPr>
        <p:spPr bwMode="auto">
          <a:xfrm>
            <a:off x="479376" y="298833"/>
            <a:ext cx="11233248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75000"/>
              </a:lnSpc>
            </a:pPr>
            <a:r>
              <a:rPr lang="ru-RU" altLang="ru-RU" sz="4400" b="1" dirty="0">
                <a:solidFill>
                  <a:srgbClr val="31314D"/>
                </a:solidFill>
              </a:rPr>
              <a:t>Укрупнённый план действий Робота </a:t>
            </a:r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3359696" y="2052638"/>
            <a:ext cx="6623050" cy="506413"/>
          </a:xfrm>
          <a:prstGeom prst="rect">
            <a:avLst/>
          </a:prstGeom>
          <a:solidFill>
            <a:srgbClr val="D1E8FF"/>
          </a:solidFill>
          <a:ln w="3810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/>
              <a:t>1. Закраска всех клеток коридора левее исходной</a:t>
            </a:r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3359696" y="2844800"/>
            <a:ext cx="6623050" cy="506412"/>
          </a:xfrm>
          <a:prstGeom prst="rect">
            <a:avLst/>
          </a:prstGeom>
          <a:solidFill>
            <a:srgbClr val="D1E8FF"/>
          </a:solidFill>
          <a:ln w="3810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/>
              <a:t>2. Возвращение в исходное положение</a:t>
            </a:r>
          </a:p>
        </p:txBody>
      </p:sp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3356521" y="3567113"/>
            <a:ext cx="6623050" cy="506413"/>
          </a:xfrm>
          <a:prstGeom prst="rect">
            <a:avLst/>
          </a:prstGeom>
          <a:solidFill>
            <a:srgbClr val="D1E8FF"/>
          </a:solidFill>
          <a:ln w="3810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/>
              <a:t>3. Закраска всех клеток коридора правее исходной</a:t>
            </a:r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>
            <a:off x="6669635" y="1766887"/>
            <a:ext cx="1587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>
            <a:off x="6669634" y="2559050"/>
            <a:ext cx="0" cy="285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>
            <a:off x="6669634" y="3351213"/>
            <a:ext cx="0" cy="2143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5" name="Rectangle 19"/>
          <p:cNvSpPr>
            <a:spLocks noChangeArrowheads="1"/>
          </p:cNvSpPr>
          <p:nvPr/>
        </p:nvSpPr>
        <p:spPr bwMode="auto">
          <a:xfrm>
            <a:off x="3359696" y="4284663"/>
            <a:ext cx="6623050" cy="506413"/>
          </a:xfrm>
          <a:prstGeom prst="rect">
            <a:avLst/>
          </a:prstGeom>
          <a:solidFill>
            <a:srgbClr val="D1E8FF"/>
          </a:solidFill>
          <a:ln w="3810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/>
              <a:t>4. Возвращение в исходное положение</a:t>
            </a:r>
          </a:p>
        </p:txBody>
      </p:sp>
      <p:sp>
        <p:nvSpPr>
          <p:cNvPr id="19476" name="Rectangle 20"/>
          <p:cNvSpPr>
            <a:spLocks noChangeArrowheads="1"/>
          </p:cNvSpPr>
          <p:nvPr/>
        </p:nvSpPr>
        <p:spPr bwMode="auto">
          <a:xfrm>
            <a:off x="3359696" y="5005388"/>
            <a:ext cx="6623050" cy="506413"/>
          </a:xfrm>
          <a:prstGeom prst="rect">
            <a:avLst/>
          </a:prstGeom>
          <a:solidFill>
            <a:srgbClr val="D1E8FF"/>
          </a:solidFill>
          <a:ln w="3810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/>
              <a:t>5. Закраска исходной клетки</a:t>
            </a:r>
          </a:p>
        </p:txBody>
      </p:sp>
      <p:sp>
        <p:nvSpPr>
          <p:cNvPr id="19477" name="Line 21"/>
          <p:cNvSpPr>
            <a:spLocks noChangeShapeType="1"/>
          </p:cNvSpPr>
          <p:nvPr/>
        </p:nvSpPr>
        <p:spPr bwMode="auto">
          <a:xfrm>
            <a:off x="6669634" y="4070350"/>
            <a:ext cx="0" cy="2143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8" name="Line 22"/>
          <p:cNvSpPr>
            <a:spLocks noChangeShapeType="1"/>
          </p:cNvSpPr>
          <p:nvPr/>
        </p:nvSpPr>
        <p:spPr bwMode="auto">
          <a:xfrm>
            <a:off x="6669634" y="4791075"/>
            <a:ext cx="0" cy="2143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9" name="AutoShape 23"/>
          <p:cNvSpPr>
            <a:spLocks noChangeArrowheads="1"/>
          </p:cNvSpPr>
          <p:nvPr/>
        </p:nvSpPr>
        <p:spPr bwMode="auto">
          <a:xfrm>
            <a:off x="5877471" y="1406525"/>
            <a:ext cx="1512888" cy="431800"/>
          </a:xfrm>
          <a:prstGeom prst="flowChartTerminator">
            <a:avLst/>
          </a:prstGeom>
          <a:solidFill>
            <a:srgbClr val="D1E8FF"/>
          </a:solidFill>
          <a:ln w="38100">
            <a:solidFill>
              <a:srgbClr val="0180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/>
              <a:t>Начало </a:t>
            </a:r>
          </a:p>
        </p:txBody>
      </p:sp>
      <p:sp>
        <p:nvSpPr>
          <p:cNvPr id="19480" name="AutoShape 24"/>
          <p:cNvSpPr>
            <a:spLocks noChangeArrowheads="1"/>
          </p:cNvSpPr>
          <p:nvPr/>
        </p:nvSpPr>
        <p:spPr bwMode="auto">
          <a:xfrm>
            <a:off x="5877471" y="5727700"/>
            <a:ext cx="1512888" cy="431800"/>
          </a:xfrm>
          <a:prstGeom prst="flowChartTerminator">
            <a:avLst/>
          </a:prstGeom>
          <a:solidFill>
            <a:srgbClr val="D1E8FF"/>
          </a:solidFill>
          <a:ln w="38100">
            <a:solidFill>
              <a:srgbClr val="0180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/>
              <a:t>Конец </a:t>
            </a:r>
          </a:p>
        </p:txBody>
      </p:sp>
      <p:sp>
        <p:nvSpPr>
          <p:cNvPr id="19481" name="Line 25"/>
          <p:cNvSpPr>
            <a:spLocks noChangeShapeType="1"/>
          </p:cNvSpPr>
          <p:nvPr/>
        </p:nvSpPr>
        <p:spPr bwMode="auto">
          <a:xfrm>
            <a:off x="6669634" y="5511800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8208" name="Picture 27" descr="Антирадиационный робот посетил Францию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500"/>
          <a:stretch>
            <a:fillRect/>
          </a:stretch>
        </p:blipFill>
        <p:spPr bwMode="auto">
          <a:xfrm>
            <a:off x="1271464" y="1130301"/>
            <a:ext cx="9652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19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19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9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9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9" grpId="0" animBg="1"/>
      <p:bldP spid="19470" grpId="0" animBg="1"/>
      <p:bldP spid="19471" grpId="0" animBg="1"/>
      <p:bldP spid="19475" grpId="0" animBg="1"/>
      <p:bldP spid="19476" grpId="0" animBg="1"/>
      <p:bldP spid="19479" grpId="0" animBg="1"/>
      <p:bldP spid="1948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825" name="Group 57"/>
          <p:cNvGraphicFramePr>
            <a:graphicFrameLocks noGrp="1"/>
          </p:cNvGraphicFramePr>
          <p:nvPr/>
        </p:nvGraphicFramePr>
        <p:xfrm>
          <a:off x="3863975" y="4508500"/>
          <a:ext cx="5568950" cy="1371600"/>
        </p:xfrm>
        <a:graphic>
          <a:graphicData uri="http://schemas.openxmlformats.org/drawingml/2006/table">
            <a:tbl>
              <a:tblPr/>
              <a:tblGrid>
                <a:gridCol w="555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6681" name="Text Box 57"/>
          <p:cNvSpPr txBox="1">
            <a:spLocks noChangeArrowheads="1"/>
          </p:cNvSpPr>
          <p:nvPr/>
        </p:nvSpPr>
        <p:spPr bwMode="auto">
          <a:xfrm>
            <a:off x="480169" y="1143001"/>
            <a:ext cx="11233247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200" dirty="0"/>
              <a:t>1. Закраска всех клеток коридора, находящихся  левее Робота:</a:t>
            </a:r>
          </a:p>
        </p:txBody>
      </p:sp>
      <p:sp>
        <p:nvSpPr>
          <p:cNvPr id="9269" name="Text Box 58"/>
          <p:cNvSpPr txBox="1">
            <a:spLocks noChangeArrowheads="1"/>
          </p:cNvSpPr>
          <p:nvPr/>
        </p:nvSpPr>
        <p:spPr bwMode="auto">
          <a:xfrm>
            <a:off x="480170" y="298947"/>
            <a:ext cx="1123324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4400" b="1" dirty="0">
                <a:solidFill>
                  <a:srgbClr val="31314D"/>
                </a:solidFill>
              </a:rPr>
              <a:t>Детализация</a:t>
            </a:r>
            <a:r>
              <a:rPr lang="ru-RU" altLang="ru-RU" sz="4400" dirty="0">
                <a:solidFill>
                  <a:srgbClr val="31314D"/>
                </a:solidFill>
              </a:rPr>
              <a:t> </a:t>
            </a:r>
            <a:r>
              <a:rPr lang="ru-RU" altLang="ru-RU" sz="4400" b="1" dirty="0">
                <a:solidFill>
                  <a:srgbClr val="31314D"/>
                </a:solidFill>
              </a:rPr>
              <a:t>плана действий Робота</a:t>
            </a:r>
          </a:p>
        </p:txBody>
      </p:sp>
      <p:sp>
        <p:nvSpPr>
          <p:cNvPr id="26683" name="Text Box 59"/>
          <p:cNvSpPr txBox="1">
            <a:spLocks noChangeArrowheads="1"/>
          </p:cNvSpPr>
          <p:nvPr/>
        </p:nvSpPr>
        <p:spPr bwMode="auto">
          <a:xfrm>
            <a:off x="1992310" y="1772816"/>
            <a:ext cx="820896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5240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400" dirty="0"/>
              <a:t>влево</a:t>
            </a:r>
          </a:p>
          <a:p>
            <a:pPr algn="l" eaLnBrk="1" hangingPunct="1"/>
            <a:r>
              <a:rPr lang="ru-RU" altLang="ru-RU" sz="2400" b="1" dirty="0" err="1"/>
              <a:t>нц</a:t>
            </a:r>
            <a:r>
              <a:rPr lang="ru-RU" altLang="ru-RU" sz="2400" b="1" dirty="0"/>
              <a:t> пока</a:t>
            </a:r>
            <a:r>
              <a:rPr lang="ru-RU" altLang="ru-RU" sz="2400" dirty="0"/>
              <a:t> сверху стена </a:t>
            </a:r>
            <a:r>
              <a:rPr lang="ru-RU" altLang="ru-RU" sz="2400" b="1" dirty="0"/>
              <a:t>и</a:t>
            </a:r>
            <a:r>
              <a:rPr lang="ru-RU" altLang="ru-RU" sz="2400" dirty="0"/>
              <a:t> снизу стена</a:t>
            </a:r>
          </a:p>
          <a:p>
            <a:pPr algn="l" eaLnBrk="1" hangingPunct="1"/>
            <a:r>
              <a:rPr lang="ru-RU" altLang="ru-RU" sz="2400" dirty="0"/>
              <a:t>   закрасить; влево</a:t>
            </a:r>
          </a:p>
          <a:p>
            <a:pPr algn="l" eaLnBrk="1" hangingPunct="1"/>
            <a:r>
              <a:rPr lang="ru-RU" altLang="ru-RU" sz="2400" b="1" dirty="0" err="1"/>
              <a:t>кц</a:t>
            </a:r>
            <a:endParaRPr lang="ru-RU" altLang="ru-RU" sz="2400" b="1" dirty="0"/>
          </a:p>
        </p:txBody>
      </p:sp>
      <p:sp>
        <p:nvSpPr>
          <p:cNvPr id="26684" name="Text Box 60"/>
          <p:cNvSpPr txBox="1">
            <a:spLocks noChangeArrowheads="1"/>
          </p:cNvSpPr>
          <p:nvPr/>
        </p:nvSpPr>
        <p:spPr bwMode="auto">
          <a:xfrm>
            <a:off x="2543969" y="3616325"/>
            <a:ext cx="8208962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200" dirty="0"/>
              <a:t>Положение Робота после выполнения этого алгоритма:</a:t>
            </a:r>
          </a:p>
        </p:txBody>
      </p:sp>
      <p:graphicFrame>
        <p:nvGraphicFramePr>
          <p:cNvPr id="32885" name="Group 117"/>
          <p:cNvGraphicFramePr>
            <a:graphicFrameLocks noGrp="1"/>
          </p:cNvGraphicFramePr>
          <p:nvPr/>
        </p:nvGraphicFramePr>
        <p:xfrm>
          <a:off x="3863975" y="4508500"/>
          <a:ext cx="5568950" cy="1371600"/>
        </p:xfrm>
        <a:graphic>
          <a:graphicData uri="http://schemas.openxmlformats.org/drawingml/2006/table">
            <a:tbl>
              <a:tblPr/>
              <a:tblGrid>
                <a:gridCol w="555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3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E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E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E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E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2833" name="Picture 27" descr="Антирадиационный робот посетил Францию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500"/>
          <a:stretch>
            <a:fillRect/>
          </a:stretch>
        </p:blipFill>
        <p:spPr bwMode="auto">
          <a:xfrm>
            <a:off x="6383338" y="4005263"/>
            <a:ext cx="9652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26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26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26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6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6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2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2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-4.44444E-6 L -0.22851 0.0007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328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32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97" name="Group 57"/>
          <p:cNvGraphicFramePr>
            <a:graphicFrameLocks noGrp="1"/>
          </p:cNvGraphicFramePr>
          <p:nvPr/>
        </p:nvGraphicFramePr>
        <p:xfrm>
          <a:off x="3167063" y="4714875"/>
          <a:ext cx="5568950" cy="1371600"/>
        </p:xfrm>
        <a:graphic>
          <a:graphicData uri="http://schemas.openxmlformats.org/drawingml/2006/table">
            <a:tbl>
              <a:tblPr/>
              <a:tblGrid>
                <a:gridCol w="555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3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E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E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E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E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9020" name="Text Box 108"/>
          <p:cNvSpPr txBox="1">
            <a:spLocks noChangeArrowheads="1"/>
          </p:cNvSpPr>
          <p:nvPr/>
        </p:nvSpPr>
        <p:spPr bwMode="auto">
          <a:xfrm>
            <a:off x="480170" y="1221441"/>
            <a:ext cx="11233246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200" dirty="0"/>
              <a:t>2. Возвращение Робота в коридор в исходную точку: </a:t>
            </a:r>
          </a:p>
        </p:txBody>
      </p:sp>
      <p:sp>
        <p:nvSpPr>
          <p:cNvPr id="39022" name="Text Box 110"/>
          <p:cNvSpPr txBox="1">
            <a:spLocks noChangeArrowheads="1"/>
          </p:cNvSpPr>
          <p:nvPr/>
        </p:nvSpPr>
        <p:spPr bwMode="auto">
          <a:xfrm>
            <a:off x="2279576" y="1887102"/>
            <a:ext cx="820896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5240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400" dirty="0"/>
              <a:t>вправо</a:t>
            </a:r>
          </a:p>
          <a:p>
            <a:pPr algn="l" eaLnBrk="1" hangingPunct="1"/>
            <a:r>
              <a:rPr lang="ru-RU" altLang="ru-RU" sz="2400" b="1" dirty="0" err="1"/>
              <a:t>нц</a:t>
            </a:r>
            <a:r>
              <a:rPr lang="ru-RU" altLang="ru-RU" sz="2400" b="1" dirty="0"/>
              <a:t> пока</a:t>
            </a:r>
            <a:r>
              <a:rPr lang="ru-RU" altLang="ru-RU" sz="2400" dirty="0"/>
              <a:t> клетка закрашена</a:t>
            </a:r>
          </a:p>
          <a:p>
            <a:pPr algn="l" eaLnBrk="1" hangingPunct="1"/>
            <a:r>
              <a:rPr lang="ru-RU" altLang="ru-RU" sz="2400" dirty="0"/>
              <a:t>   вправо</a:t>
            </a:r>
          </a:p>
          <a:p>
            <a:pPr algn="l" eaLnBrk="1" hangingPunct="1"/>
            <a:r>
              <a:rPr lang="ru-RU" altLang="ru-RU" sz="2400" b="1" dirty="0" err="1"/>
              <a:t>кц</a:t>
            </a:r>
            <a:endParaRPr lang="ru-RU" altLang="ru-RU" sz="2400" b="1" dirty="0"/>
          </a:p>
        </p:txBody>
      </p:sp>
      <p:sp>
        <p:nvSpPr>
          <p:cNvPr id="58" name="Text Box 60"/>
          <p:cNvSpPr txBox="1">
            <a:spLocks noChangeArrowheads="1"/>
          </p:cNvSpPr>
          <p:nvPr/>
        </p:nvSpPr>
        <p:spPr bwMode="auto">
          <a:xfrm>
            <a:off x="2063751" y="3716338"/>
            <a:ext cx="820896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200" dirty="0"/>
              <a:t>Положение Робота после выполнения этого алгоритма:</a:t>
            </a:r>
          </a:p>
        </p:txBody>
      </p:sp>
      <p:pic>
        <p:nvPicPr>
          <p:cNvPr id="10296" name="Picture 27" descr="Антирадиационный робот посетил Францию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500"/>
          <a:stretch>
            <a:fillRect/>
          </a:stretch>
        </p:blipFill>
        <p:spPr bwMode="auto">
          <a:xfrm>
            <a:off x="2711451" y="4221163"/>
            <a:ext cx="963613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58"/>
          <p:cNvSpPr txBox="1">
            <a:spLocks noChangeArrowheads="1"/>
          </p:cNvSpPr>
          <p:nvPr/>
        </p:nvSpPr>
        <p:spPr bwMode="auto">
          <a:xfrm>
            <a:off x="480170" y="298947"/>
            <a:ext cx="1123324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4400" b="1" dirty="0">
                <a:solidFill>
                  <a:srgbClr val="31314D"/>
                </a:solidFill>
              </a:rPr>
              <a:t>Детализация</a:t>
            </a:r>
            <a:r>
              <a:rPr lang="ru-RU" altLang="ru-RU" sz="4400" dirty="0">
                <a:solidFill>
                  <a:srgbClr val="31314D"/>
                </a:solidFill>
              </a:rPr>
              <a:t> </a:t>
            </a:r>
            <a:r>
              <a:rPr lang="ru-RU" altLang="ru-RU" sz="4400" b="1" dirty="0">
                <a:solidFill>
                  <a:srgbClr val="31314D"/>
                </a:solidFill>
              </a:rPr>
              <a:t>плана действий Робота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390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390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390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90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4.07407E-6 L 0.25 0.00092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102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321" name="Group 57"/>
          <p:cNvGraphicFramePr>
            <a:graphicFrameLocks noGrp="1"/>
          </p:cNvGraphicFramePr>
          <p:nvPr/>
        </p:nvGraphicFramePr>
        <p:xfrm>
          <a:off x="3359150" y="4581525"/>
          <a:ext cx="5568950" cy="1371600"/>
        </p:xfrm>
        <a:graphic>
          <a:graphicData uri="http://schemas.openxmlformats.org/drawingml/2006/table">
            <a:tbl>
              <a:tblPr/>
              <a:tblGrid>
                <a:gridCol w="555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3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E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E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E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E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8180" name="Text Box 52"/>
          <p:cNvSpPr txBox="1">
            <a:spLocks noChangeArrowheads="1"/>
          </p:cNvSpPr>
          <p:nvPr/>
        </p:nvSpPr>
        <p:spPr bwMode="auto">
          <a:xfrm>
            <a:off x="480171" y="1206956"/>
            <a:ext cx="1123324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200" dirty="0"/>
              <a:t>3. Закраска всех клеток коридора, находящихся правее Робота:</a:t>
            </a:r>
          </a:p>
        </p:txBody>
      </p:sp>
      <p:sp>
        <p:nvSpPr>
          <p:cNvPr id="48181" name="Text Box 53"/>
          <p:cNvSpPr txBox="1">
            <a:spLocks noChangeArrowheads="1"/>
          </p:cNvSpPr>
          <p:nvPr/>
        </p:nvSpPr>
        <p:spPr bwMode="auto">
          <a:xfrm>
            <a:off x="2095501" y="1857375"/>
            <a:ext cx="820896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5240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400" dirty="0"/>
              <a:t>вправо</a:t>
            </a:r>
          </a:p>
          <a:p>
            <a:pPr algn="l" eaLnBrk="1" hangingPunct="1"/>
            <a:r>
              <a:rPr lang="ru-RU" altLang="ru-RU" sz="2400" b="1" dirty="0" err="1"/>
              <a:t>нц</a:t>
            </a:r>
            <a:r>
              <a:rPr lang="ru-RU" altLang="ru-RU" sz="2400" b="1" dirty="0"/>
              <a:t> пока</a:t>
            </a:r>
            <a:r>
              <a:rPr lang="ru-RU" altLang="ru-RU" sz="2400" dirty="0"/>
              <a:t> сверху стена </a:t>
            </a:r>
            <a:r>
              <a:rPr lang="ru-RU" altLang="ru-RU" sz="2400" b="1" dirty="0"/>
              <a:t>и</a:t>
            </a:r>
            <a:r>
              <a:rPr lang="ru-RU" altLang="ru-RU" sz="2400" dirty="0"/>
              <a:t> снизу стена</a:t>
            </a:r>
          </a:p>
          <a:p>
            <a:pPr algn="l" eaLnBrk="1" hangingPunct="1"/>
            <a:r>
              <a:rPr lang="ru-RU" altLang="ru-RU" sz="2400" dirty="0"/>
              <a:t>   закрасить; вправо</a:t>
            </a:r>
          </a:p>
          <a:p>
            <a:pPr algn="l" eaLnBrk="1" hangingPunct="1"/>
            <a:r>
              <a:rPr lang="ru-RU" altLang="ru-RU" sz="2400" b="1" dirty="0" err="1"/>
              <a:t>кц</a:t>
            </a:r>
            <a:endParaRPr lang="ru-RU" altLang="ru-RU" sz="2400" b="1" dirty="0"/>
          </a:p>
        </p:txBody>
      </p:sp>
      <p:sp>
        <p:nvSpPr>
          <p:cNvPr id="56" name="Text Box 60"/>
          <p:cNvSpPr txBox="1">
            <a:spLocks noChangeArrowheads="1"/>
          </p:cNvSpPr>
          <p:nvPr/>
        </p:nvSpPr>
        <p:spPr bwMode="auto">
          <a:xfrm>
            <a:off x="2063751" y="3716338"/>
            <a:ext cx="820896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200" dirty="0"/>
              <a:t>Положение Робота после выполнения этого алгоритма:</a:t>
            </a:r>
          </a:p>
        </p:txBody>
      </p:sp>
      <p:graphicFrame>
        <p:nvGraphicFramePr>
          <p:cNvPr id="11375" name="Group 111"/>
          <p:cNvGraphicFramePr>
            <a:graphicFrameLocks noGrp="1"/>
          </p:cNvGraphicFramePr>
          <p:nvPr/>
        </p:nvGraphicFramePr>
        <p:xfrm>
          <a:off x="3359150" y="4581525"/>
          <a:ext cx="5568950" cy="1371600"/>
        </p:xfrm>
        <a:graphic>
          <a:graphicData uri="http://schemas.openxmlformats.org/drawingml/2006/table">
            <a:tbl>
              <a:tblPr/>
              <a:tblGrid>
                <a:gridCol w="555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3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E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E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E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E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E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E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E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59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1320" name="Picture 27" descr="Антирадиационный робот посетил Францию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500"/>
          <a:stretch>
            <a:fillRect/>
          </a:stretch>
        </p:blipFill>
        <p:spPr bwMode="auto">
          <a:xfrm>
            <a:off x="5951538" y="4076700"/>
            <a:ext cx="9652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58"/>
          <p:cNvSpPr txBox="1">
            <a:spLocks noChangeArrowheads="1"/>
          </p:cNvSpPr>
          <p:nvPr/>
        </p:nvSpPr>
        <p:spPr bwMode="auto">
          <a:xfrm>
            <a:off x="480170" y="298947"/>
            <a:ext cx="1123324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4400" b="1" dirty="0">
                <a:solidFill>
                  <a:srgbClr val="31314D"/>
                </a:solidFill>
              </a:rPr>
              <a:t>Детализация</a:t>
            </a:r>
            <a:r>
              <a:rPr lang="ru-RU" altLang="ru-RU" sz="4400" dirty="0">
                <a:solidFill>
                  <a:srgbClr val="31314D"/>
                </a:solidFill>
              </a:rPr>
              <a:t> </a:t>
            </a:r>
            <a:r>
              <a:rPr lang="ru-RU" altLang="ru-RU" sz="4400" b="1" dirty="0">
                <a:solidFill>
                  <a:srgbClr val="31314D"/>
                </a:solidFill>
              </a:rPr>
              <a:t>плана действий Робота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48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48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481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481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-1.11111E-6 L 0.1849 0.00093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113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45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2">
  <a:themeElements>
    <a:clrScheme name="Другая 1">
      <a:dk1>
        <a:srgbClr val="31314D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17BB8"/>
      </a:hlink>
      <a:folHlink>
        <a:srgbClr val="FF662B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Тема2" id="{A642A4EE-3C1C-452A-942D-C5BEE3DEA465}" vid="{BB49D449-0151-40D8-96AA-643103CFEDE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Тема2</Template>
  <TotalTime>1864</TotalTime>
  <Words>967</Words>
  <Application>Microsoft Office PowerPoint</Application>
  <PresentationFormat>Широкоэкранный</PresentationFormat>
  <Paragraphs>199</Paragraphs>
  <Slides>22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8" baseType="lpstr">
      <vt:lpstr>Arial</vt:lpstr>
      <vt:lpstr>Arial Unicode MS</vt:lpstr>
      <vt:lpstr>Calibri</vt:lpstr>
      <vt:lpstr>Times New Roman</vt:lpstr>
      <vt:lpstr>Тема2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Детловская СОШ № 12</cp:lastModifiedBy>
  <cp:revision>2</cp:revision>
  <dcterms:created xsi:type="dcterms:W3CDTF">2011-09-19T18:11:49Z</dcterms:created>
  <dcterms:modified xsi:type="dcterms:W3CDTF">2023-10-20T11:09:11Z</dcterms:modified>
</cp:coreProperties>
</file>