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00" r:id="rId3"/>
    <p:sldId id="295" r:id="rId4"/>
    <p:sldId id="257" r:id="rId5"/>
    <p:sldId id="258" r:id="rId6"/>
    <p:sldId id="259" r:id="rId7"/>
    <p:sldId id="282" r:id="rId8"/>
    <p:sldId id="278" r:id="rId9"/>
    <p:sldId id="289" r:id="rId10"/>
    <p:sldId id="260" r:id="rId11"/>
    <p:sldId id="281" r:id="rId12"/>
    <p:sldId id="283" r:id="rId13"/>
    <p:sldId id="290" r:id="rId14"/>
    <p:sldId id="291" r:id="rId15"/>
    <p:sldId id="265" r:id="rId16"/>
    <p:sldId id="264" r:id="rId17"/>
    <p:sldId id="287" r:id="rId18"/>
    <p:sldId id="286" r:id="rId19"/>
    <p:sldId id="269" r:id="rId20"/>
    <p:sldId id="270" r:id="rId21"/>
    <p:sldId id="288" r:id="rId22"/>
    <p:sldId id="284" r:id="rId23"/>
    <p:sldId id="279" r:id="rId24"/>
    <p:sldId id="267" r:id="rId25"/>
    <p:sldId id="273" r:id="rId26"/>
    <p:sldId id="296" r:id="rId27"/>
    <p:sldId id="301" r:id="rId28"/>
    <p:sldId id="302" r:id="rId29"/>
    <p:sldId id="303" r:id="rId30"/>
    <p:sldId id="292" r:id="rId31"/>
    <p:sldId id="293" r:id="rId32"/>
    <p:sldId id="268" r:id="rId33"/>
    <p:sldId id="297" r:id="rId34"/>
    <p:sldId id="275" r:id="rId35"/>
    <p:sldId id="299" r:id="rId36"/>
    <p:sldId id="274" r:id="rId37"/>
    <p:sldId id="276" r:id="rId38"/>
    <p:sldId id="304" r:id="rId39"/>
    <p:sldId id="277" r:id="rId40"/>
    <p:sldId id="280" r:id="rId41"/>
    <p:sldId id="298" r:id="rId42"/>
    <p:sldId id="26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FF781D"/>
    <a:srgbClr val="FF6600"/>
    <a:srgbClr val="FF5050"/>
    <a:srgbClr val="FFFF00"/>
    <a:srgbClr val="FE8C0E"/>
    <a:srgbClr val="9933FF"/>
    <a:srgbClr val="FF99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79" d="100"/>
          <a:sy n="79" d="100"/>
        </p:scale>
        <p:origin x="2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713A4-C611-4D87-9B96-844D9D2E158F}" type="datetimeFigureOut">
              <a:rPr lang="ru-RU" smtClean="0"/>
              <a:pPr/>
              <a:t>17.4.25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22416-2FFD-417A-AE56-CBB85CE0D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17.4.25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17.4.25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17.4.25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276872"/>
            <a:ext cx="85689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9E00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Мы </a:t>
            </a:r>
            <a:r>
              <a:rPr lang="ru-RU" sz="8000" b="1" cap="all" dirty="0" smtClean="0">
                <a:ln w="0"/>
                <a:solidFill>
                  <a:srgbClr val="9E00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– грамотеи</a:t>
            </a:r>
          </a:p>
          <a:p>
            <a:pPr algn="ctr"/>
            <a:endParaRPr lang="ru-RU" sz="8000" b="1" cap="all" spc="0" dirty="0">
              <a:ln w="0"/>
              <a:solidFill>
                <a:srgbClr val="9E0000"/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ЛИНГВИСТИЧЕСКАЯ      ИГРА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517232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Оформила: учительница русского языка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МКОУ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Детловская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СОШ № 12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Швагина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О.О. 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9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" y="11663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3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 Тур: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Посчитай меня,   если сможешь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772816"/>
            <a:ext cx="9143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mbria" pitchFamily="18" charset="0"/>
              </a:rPr>
              <a:t>Командам нужно просклонять числительные в нужных падежах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mbria" pitchFamily="18" charset="0"/>
              </a:rPr>
              <a:t>Время – 3 мин.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4221088"/>
            <a:ext cx="914400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По 1 баллу за каждое правильное числительное. 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Балл за скорость, 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если всё верно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9624" y="3573016"/>
            <a:ext cx="49247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Оценивание: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908720"/>
            <a:ext cx="8424936" cy="115212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2276872"/>
            <a:ext cx="8424936" cy="129614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2861" y="-12764"/>
            <a:ext cx="869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3 тур: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Записать числительные</a:t>
            </a:r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3732" y="3717033"/>
            <a:ext cx="8424936" cy="136815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42322" y="836713"/>
            <a:ext cx="94286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200" b="1" spc="50" dirty="0" smtClean="0">
                <a:ln w="11430"/>
                <a:latin typeface="Cambria" pitchFamily="18" charset="0"/>
              </a:rPr>
              <a:t>1. От </a:t>
            </a:r>
            <a:r>
              <a:rPr lang="ru-RU" sz="4800" b="1" spc="50" dirty="0" smtClean="0">
                <a:ln w="11430"/>
                <a:latin typeface="Cambria" pitchFamily="18" charset="0"/>
              </a:rPr>
              <a:t>(чего?) </a:t>
            </a:r>
            <a:r>
              <a:rPr lang="ru-RU" sz="7200" b="1" spc="50" dirty="0" smtClean="0">
                <a:ln w="11430"/>
                <a:latin typeface="Cambria" pitchFamily="18" charset="0"/>
              </a:rPr>
              <a:t>428</a:t>
            </a:r>
            <a:endParaRPr lang="ru-RU" sz="7200" b="1" cap="none" spc="50" dirty="0">
              <a:ln w="11430"/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1101" y="2132856"/>
            <a:ext cx="95062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200" b="1" spc="50" dirty="0" smtClean="0">
                <a:ln w="11430"/>
                <a:latin typeface="Cambria" pitchFamily="18" charset="0"/>
              </a:rPr>
              <a:t>2. К </a:t>
            </a:r>
            <a:r>
              <a:rPr lang="ru-RU" sz="4800" b="1" spc="50" dirty="0" smtClean="0">
                <a:ln w="11430"/>
                <a:latin typeface="Cambria" pitchFamily="18" charset="0"/>
              </a:rPr>
              <a:t>(чему?) </a:t>
            </a:r>
            <a:r>
              <a:rPr lang="ru-RU" sz="7200" b="1" spc="50" dirty="0" smtClean="0">
                <a:ln w="11430"/>
                <a:latin typeface="Cambria" pitchFamily="18" charset="0"/>
              </a:rPr>
              <a:t>261</a:t>
            </a:r>
            <a:endParaRPr lang="ru-RU" sz="5200" b="1" cap="none" spc="50" dirty="0">
              <a:ln w="11430"/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72" y="3645024"/>
            <a:ext cx="9144000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200" b="1" spc="50" dirty="0" smtClean="0">
                <a:ln w="11430"/>
                <a:latin typeface="Cambria" pitchFamily="18" charset="0"/>
              </a:rPr>
              <a:t>3. С </a:t>
            </a:r>
            <a:r>
              <a:rPr lang="ru-RU" sz="4800" b="1" spc="50" dirty="0" smtClean="0">
                <a:ln w="11430"/>
                <a:latin typeface="Cambria" pitchFamily="18" charset="0"/>
              </a:rPr>
              <a:t>(чем?) </a:t>
            </a:r>
            <a:r>
              <a:rPr lang="ru-RU" sz="7200" b="1" spc="50" dirty="0" smtClean="0">
                <a:ln w="11430"/>
                <a:latin typeface="Cambria" pitchFamily="18" charset="0"/>
              </a:rPr>
              <a:t>396</a:t>
            </a:r>
          </a:p>
          <a:p>
            <a:pPr algn="ctr"/>
            <a:endParaRPr lang="ru-RU" sz="7200" b="1" spc="50" dirty="0" smtClean="0">
              <a:ln w="11430"/>
              <a:latin typeface="Cambria" pitchFamily="18" charset="0"/>
            </a:endParaRPr>
          </a:p>
          <a:p>
            <a:pPr algn="ctr"/>
            <a:endParaRPr lang="ru-RU" sz="5200" b="1" spc="50" dirty="0" smtClean="0">
              <a:ln w="11430"/>
              <a:latin typeface="Cambria" pitchFamily="18" charset="0"/>
            </a:endParaRPr>
          </a:p>
          <a:p>
            <a:pPr algn="ctr"/>
            <a:endParaRPr lang="ru-RU" sz="5200" b="1" cap="none" spc="50" dirty="0">
              <a:ln w="11430"/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5301208"/>
            <a:ext cx="8424936" cy="129614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43608" y="537321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b="1" dirty="0" smtClean="0">
                <a:latin typeface="Cambria" pitchFamily="18" charset="0"/>
              </a:rPr>
              <a:t>4. О (чём?) </a:t>
            </a:r>
            <a:r>
              <a:rPr lang="ru-RU" sz="7200" b="1" dirty="0" smtClean="0">
                <a:latin typeface="Cambria" pitchFamily="18" charset="0"/>
              </a:rPr>
              <a:t>7 435</a:t>
            </a:r>
            <a:endParaRPr lang="ru-RU" sz="7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1052736"/>
            <a:ext cx="8424936" cy="129614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2420888"/>
            <a:ext cx="8424936" cy="136815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62724" y="-12764"/>
            <a:ext cx="5432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Ответы  3 тур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3732" y="3861049"/>
            <a:ext cx="8424936" cy="151216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42322" y="908720"/>
            <a:ext cx="94286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latin typeface="Cambria" pitchFamily="18" charset="0"/>
              </a:rPr>
              <a:t>1. От четырёхсот двадцати восьми </a:t>
            </a:r>
            <a:endParaRPr lang="ru-RU" sz="4800" b="1" cap="none" spc="50" dirty="0">
              <a:ln w="11430"/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1101" y="2276872"/>
            <a:ext cx="95062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latin typeface="Cambria" pitchFamily="18" charset="0"/>
              </a:rPr>
              <a:t>2. К двумстам шестидесяти одному</a:t>
            </a:r>
            <a:endParaRPr lang="ru-RU" sz="4800" b="1" cap="none" spc="50" dirty="0">
              <a:ln w="11430"/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72" y="3789041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latin typeface="Cambria" pitchFamily="18" charset="0"/>
              </a:rPr>
              <a:t>3. С тремястами девяноста шестью</a:t>
            </a:r>
            <a:endParaRPr lang="ru-RU" sz="4800" b="1" cap="none" spc="50" dirty="0">
              <a:ln w="11430"/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5445224"/>
            <a:ext cx="8424936" cy="12241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9512" y="5373216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1430"/>
                <a:latin typeface="Cambria" pitchFamily="18" charset="0"/>
              </a:rPr>
              <a:t>4. О семи тысячах </a:t>
            </a:r>
            <a:r>
              <a:rPr lang="ru-RU" sz="4400" b="1" spc="50" dirty="0" smtClean="0">
                <a:ln w="11430"/>
                <a:latin typeface="Cambria" pitchFamily="18" charset="0"/>
              </a:rPr>
              <a:t>четырёхстах  тридцати </a:t>
            </a:r>
            <a:r>
              <a:rPr lang="ru-RU" sz="4400" b="1" spc="50" dirty="0" smtClean="0">
                <a:ln w="11430"/>
                <a:latin typeface="Cambria" pitchFamily="18" charset="0"/>
              </a:rPr>
              <a:t>пяти</a:t>
            </a:r>
            <a:endParaRPr lang="ru-RU" sz="4400" b="1" spc="50" dirty="0">
              <a:ln w="11430"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9" y="-1959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4569" y="620688"/>
            <a:ext cx="891487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</a:rPr>
              <a:t>РАЗМИНКА</a:t>
            </a:r>
            <a:r>
              <a:rPr lang="ru-RU" sz="6000" b="1" dirty="0" smtClean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</a:rPr>
              <a:t>:                        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каком падеже личное местоимение 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состоит из двух предлогов?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b="1" cap="none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4569" y="620688"/>
            <a:ext cx="8914876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 каком падеже личное местоимение </a:t>
            </a:r>
            <a:r>
              <a:rPr lang="ru-RU" sz="54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мы</a:t>
            </a:r>
            <a:r>
              <a:rPr lang="ru-RU" sz="5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 состоит из двух предлогов? </a:t>
            </a:r>
          </a:p>
          <a:p>
            <a:pPr algn="ctr"/>
            <a:endParaRPr lang="ru-RU" sz="44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Р.п.:  на   с </a:t>
            </a:r>
            <a:endParaRPr lang="ru-RU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29240" y="26817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4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 тур: 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Лепота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9240" y="1196752"/>
            <a:ext cx="91732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mbria" pitchFamily="18" charset="0"/>
              </a:rPr>
              <a:t>Командам нужно дать определение устаревшим словам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mbria" pitchFamily="18" charset="0"/>
              </a:rPr>
              <a:t>Время на обдумывание – 40 сек.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5007" y="2996952"/>
            <a:ext cx="4924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Оценивание: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110" y="3913468"/>
            <a:ext cx="83293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2 балла за каждое верное лексическое значение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6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447764" y="620688"/>
            <a:ext cx="4320480" cy="187411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Ланиты</a:t>
            </a:r>
            <a:endParaRPr lang="ru-RU" sz="2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780928"/>
            <a:ext cx="8280920" cy="374441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2060"/>
                </a:solidFill>
                <a:latin typeface="Cambria" pitchFamily="18" charset="0"/>
              </a:rPr>
              <a:t>Боковая часть лица человека от скулы до нижней челюсти, щека.</a:t>
            </a:r>
            <a:endParaRPr lang="ru-RU" sz="28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6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583668" y="654522"/>
            <a:ext cx="6048672" cy="187411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Выя</a:t>
            </a:r>
            <a:endParaRPr lang="ru-RU" sz="9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212976"/>
            <a:ext cx="8496944" cy="28083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2060"/>
                </a:solidFill>
                <a:latin typeface="Cambria" pitchFamily="18" charset="0"/>
              </a:rPr>
              <a:t>Шея</a:t>
            </a:r>
            <a:endParaRPr lang="ru-RU" sz="48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874846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latin typeface="Cambria" pitchFamily="18" charset="0"/>
              </a:rPr>
              <a:t>ПО'СЛУХ</a:t>
            </a:r>
            <a:r>
              <a:rPr lang="ru-RU" sz="3600" dirty="0" smtClean="0">
                <a:latin typeface="Cambria" pitchFamily="18" charset="0"/>
              </a:rPr>
              <a:t>, а, </a:t>
            </a:r>
            <a:r>
              <a:rPr lang="ru-RU" sz="3600" i="1" dirty="0" smtClean="0">
                <a:latin typeface="Cambria" pitchFamily="18" charset="0"/>
              </a:rPr>
              <a:t>м.</a:t>
            </a:r>
            <a:r>
              <a:rPr lang="ru-RU" sz="3600" dirty="0" smtClean="0">
                <a:latin typeface="Cambria" pitchFamily="18" charset="0"/>
              </a:rPr>
              <a:t> (старин.). Свидетель.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Источник: </a:t>
            </a:r>
            <a:r>
              <a:rPr lang="ru-RU" sz="3600" dirty="0" smtClean="0">
                <a:latin typeface="Cambria" pitchFamily="18" charset="0"/>
              </a:rPr>
              <a:t>«Толковый словарь русского языка» под редакцией Д. Н. Ушакова (1935-1940);</a:t>
            </a:r>
          </a:p>
          <a:p>
            <a:pPr lvl="0"/>
            <a:r>
              <a:rPr lang="ru-RU" sz="3600" dirty="0" smtClean="0">
                <a:latin typeface="Cambria" pitchFamily="18" charset="0"/>
              </a:rPr>
              <a:t>Различались две категории свидетелей </a:t>
            </a:r>
          </a:p>
          <a:p>
            <a:pPr lvl="0">
              <a:buFontTx/>
              <a:buChar char="-"/>
            </a:pPr>
            <a:r>
              <a:rPr lang="ru-RU" sz="3600" b="1" dirty="0" err="1" smtClean="0">
                <a:latin typeface="Cambria" pitchFamily="18" charset="0"/>
              </a:rPr>
              <a:t>видоки</a:t>
            </a:r>
            <a:r>
              <a:rPr lang="ru-RU" sz="3600" dirty="0" smtClean="0">
                <a:latin typeface="Cambria" pitchFamily="18" charset="0"/>
              </a:rPr>
              <a:t> (очевидцы) </a:t>
            </a:r>
          </a:p>
          <a:p>
            <a:pPr lvl="0">
              <a:buFontTx/>
              <a:buChar char="-"/>
            </a:pPr>
            <a:r>
              <a:rPr lang="ru-RU" sz="3600" dirty="0" smtClean="0">
                <a:latin typeface="Cambria" pitchFamily="18" charset="0"/>
              </a:rPr>
              <a:t>- </a:t>
            </a:r>
            <a:r>
              <a:rPr lang="ru-RU" sz="3600" b="1" dirty="0" smtClean="0">
                <a:latin typeface="Cambria" pitchFamily="18" charset="0"/>
              </a:rPr>
              <a:t>послухи</a:t>
            </a:r>
            <a:r>
              <a:rPr lang="ru-RU" sz="3600" dirty="0" smtClean="0">
                <a:latin typeface="Cambria" pitchFamily="18" charset="0"/>
              </a:rPr>
              <a:t>(слышавшие о случившемся), </a:t>
            </a:r>
          </a:p>
          <a:p>
            <a:pPr>
              <a:buNone/>
            </a:pPr>
            <a:r>
              <a:rPr lang="ru-RU" sz="3600" dirty="0" smtClean="0">
                <a:latin typeface="Cambria" pitchFamily="18" charset="0"/>
              </a:rPr>
              <a:t>    по некоторым делам требовалось определённое число свидетелей.</a:t>
            </a:r>
          </a:p>
        </p:txBody>
      </p:sp>
      <p:pic>
        <p:nvPicPr>
          <p:cNvPr id="4" name="Picture 2" descr="F:\МЫ=ГРАМОТЕИ 2018\Arhaizmyi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56895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583668" y="654522"/>
            <a:ext cx="6048672" cy="187411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Родословец</a:t>
            </a:r>
            <a:endParaRPr lang="ru-RU" sz="7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212976"/>
            <a:ext cx="8496944" cy="28083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2060"/>
                </a:solidFill>
                <a:latin typeface="Cambria" pitchFamily="18" charset="0"/>
              </a:rPr>
              <a:t>Книга о родословной человека</a:t>
            </a:r>
            <a:endParaRPr lang="ru-RU" sz="28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856895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atin typeface="Cambria" pitchFamily="18" charset="0"/>
              </a:rPr>
              <a:t>Нам дан во владение самый богатый, меткий, могучий и поистине волшебный русский язык</a:t>
            </a:r>
            <a:endParaRPr lang="ru-RU" sz="5400" b="1" cap="all" spc="0" dirty="0">
              <a:ln w="0"/>
              <a:solidFill>
                <a:srgbClr val="9E0000"/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22313"/>
            <a:ext cx="8532440" cy="369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39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447764" y="620688"/>
            <a:ext cx="4320480" cy="187411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Оратай</a:t>
            </a:r>
            <a:endParaRPr lang="ru-RU" sz="2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3212976"/>
            <a:ext cx="6048672" cy="27363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2060"/>
                </a:solidFill>
                <a:latin typeface="Cambria" pitchFamily="18" charset="0"/>
              </a:rPr>
              <a:t>Пахарь</a:t>
            </a:r>
            <a:endParaRPr lang="ru-RU" sz="44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115616" y="620688"/>
            <a:ext cx="7128792" cy="187411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БлистАвица</a:t>
            </a:r>
            <a:endParaRPr lang="ru-RU" sz="2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3212976"/>
            <a:ext cx="6048672" cy="27363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2060"/>
                </a:solidFill>
                <a:latin typeface="Cambria" pitchFamily="18" charset="0"/>
              </a:rPr>
              <a:t>Молния, комета</a:t>
            </a:r>
            <a:endParaRPr lang="ru-RU" sz="44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447764" y="620688"/>
            <a:ext cx="4320480" cy="187411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ПОслух</a:t>
            </a:r>
            <a:endParaRPr lang="ru-RU" sz="2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3212976"/>
            <a:ext cx="7416824" cy="27363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2060"/>
                </a:solidFill>
                <a:latin typeface="Cambria" pitchFamily="18" charset="0"/>
              </a:rPr>
              <a:t>Свидетель</a:t>
            </a:r>
            <a:endParaRPr lang="ru-RU" sz="44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874846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latin typeface="Cambria" pitchFamily="18" charset="0"/>
              </a:rPr>
              <a:t>ПО'СЛУХ</a:t>
            </a:r>
            <a:r>
              <a:rPr lang="ru-RU" sz="3600" dirty="0" smtClean="0">
                <a:latin typeface="Cambria" pitchFamily="18" charset="0"/>
              </a:rPr>
              <a:t>, а, </a:t>
            </a:r>
            <a:r>
              <a:rPr lang="ru-RU" sz="3600" i="1" dirty="0" smtClean="0">
                <a:latin typeface="Cambria" pitchFamily="18" charset="0"/>
              </a:rPr>
              <a:t>м.</a:t>
            </a:r>
            <a:r>
              <a:rPr lang="ru-RU" sz="3600" dirty="0" smtClean="0">
                <a:latin typeface="Cambria" pitchFamily="18" charset="0"/>
              </a:rPr>
              <a:t> (старин.). Свидетель.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Источник: </a:t>
            </a:r>
            <a:r>
              <a:rPr lang="ru-RU" sz="3600" dirty="0" smtClean="0">
                <a:latin typeface="Cambria" pitchFamily="18" charset="0"/>
              </a:rPr>
              <a:t>«Толковый словарь русского языка» под редакцией Д. Н. Ушакова (1935-1940);</a:t>
            </a:r>
          </a:p>
          <a:p>
            <a:pPr lvl="0"/>
            <a:r>
              <a:rPr lang="ru-RU" sz="3600" dirty="0" smtClean="0">
                <a:latin typeface="Cambria" pitchFamily="18" charset="0"/>
              </a:rPr>
              <a:t>Различались две категории свидетелей </a:t>
            </a:r>
          </a:p>
          <a:p>
            <a:pPr lvl="0">
              <a:buFontTx/>
              <a:buChar char="-"/>
            </a:pPr>
            <a:r>
              <a:rPr lang="ru-RU" sz="3600" b="1" dirty="0" smtClean="0">
                <a:latin typeface="Cambria" pitchFamily="18" charset="0"/>
              </a:rPr>
              <a:t> </a:t>
            </a:r>
            <a:r>
              <a:rPr lang="ru-RU" sz="3600" b="1" dirty="0" err="1" smtClean="0">
                <a:latin typeface="Cambria" pitchFamily="18" charset="0"/>
              </a:rPr>
              <a:t>видоки</a:t>
            </a:r>
            <a:r>
              <a:rPr lang="ru-RU" sz="3600" dirty="0" smtClean="0">
                <a:latin typeface="Cambria" pitchFamily="18" charset="0"/>
              </a:rPr>
              <a:t> </a:t>
            </a:r>
            <a:r>
              <a:rPr lang="ru-RU" sz="3600" dirty="0" smtClean="0">
                <a:latin typeface="Cambria" pitchFamily="18" charset="0"/>
              </a:rPr>
              <a:t>(очевидцы) </a:t>
            </a:r>
          </a:p>
          <a:p>
            <a:pPr lvl="0">
              <a:buFontTx/>
              <a:buChar char="-"/>
            </a:pPr>
            <a:r>
              <a:rPr lang="ru-RU" sz="3600" dirty="0" smtClean="0">
                <a:latin typeface="Cambria" pitchFamily="18" charset="0"/>
              </a:rPr>
              <a:t> </a:t>
            </a:r>
            <a:r>
              <a:rPr lang="ru-RU" sz="3600" b="1" dirty="0" smtClean="0">
                <a:latin typeface="Cambria" pitchFamily="18" charset="0"/>
              </a:rPr>
              <a:t>послухи</a:t>
            </a:r>
            <a:r>
              <a:rPr lang="ru-RU" sz="3600" dirty="0" smtClean="0">
                <a:latin typeface="Cambria" pitchFamily="18" charset="0"/>
              </a:rPr>
              <a:t>(слышавшие о случившемся), </a:t>
            </a:r>
          </a:p>
          <a:p>
            <a:pPr>
              <a:buNone/>
            </a:pPr>
            <a:r>
              <a:rPr lang="ru-RU" sz="3600" dirty="0" smtClean="0">
                <a:latin typeface="Cambria" pitchFamily="18" charset="0"/>
              </a:rPr>
              <a:t>    по некоторым делам требовалось определённое число свидетелей.</a:t>
            </a:r>
          </a:p>
        </p:txBody>
      </p:sp>
    </p:spTree>
    <p:extLst>
      <p:ext uri="{BB962C8B-B14F-4D97-AF65-F5344CB8AC3E}">
        <p14:creationId xmlns:p14="http://schemas.microsoft.com/office/powerpoint/2010/main" val="4124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9368" y="38922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5 Тур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: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Ударь меня,      если сможешь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6" y="1958884"/>
            <a:ext cx="914399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mbria" pitchFamily="18" charset="0"/>
              </a:rPr>
              <a:t>Командам нужно расставить ударение в словах</a:t>
            </a:r>
          </a:p>
          <a:p>
            <a:pPr algn="ctr"/>
            <a:r>
              <a:rPr lang="ru-RU" sz="4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mbria" pitchFamily="18" charset="0"/>
              </a:rPr>
              <a:t>Время – 1 мин.</a:t>
            </a:r>
            <a:endParaRPr lang="ru-RU" sz="4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" y="5013176"/>
            <a:ext cx="730830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По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1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 баллу за каждое верное ударение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3646" y="4293096"/>
            <a:ext cx="45566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Оценивание: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476672"/>
            <a:ext cx="4427984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шарфы</a:t>
            </a:r>
            <a:endParaRPr lang="ru-RU" sz="2000" b="1" spc="50" dirty="0">
              <a:ln w="11430"/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1484784"/>
            <a:ext cx="4572000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баловаться</a:t>
            </a:r>
            <a:endParaRPr lang="ru-RU" sz="2000" b="1" spc="50" dirty="0">
              <a:ln w="11430"/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492896"/>
            <a:ext cx="4716016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позвонить</a:t>
            </a:r>
            <a:endParaRPr lang="ru-RU" sz="4800" b="1" spc="50" dirty="0" smtClean="0">
              <a:ln w="11430"/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476672"/>
            <a:ext cx="4032448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завидно</a:t>
            </a:r>
            <a:endParaRPr lang="ru-RU" sz="2000" b="1" spc="50" dirty="0">
              <a:ln w="11430"/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484784"/>
            <a:ext cx="4032448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мастерски</a:t>
            </a:r>
            <a:endParaRPr lang="ru-RU" sz="2000" b="1" spc="50" dirty="0">
              <a:ln w="11430"/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2492896"/>
            <a:ext cx="4032448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включишь</a:t>
            </a:r>
            <a:endParaRPr lang="ru-RU" sz="4800" b="1" spc="50" dirty="0" smtClean="0">
              <a:ln w="11430"/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850724"/>
            <a:ext cx="4572000" cy="81947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доверху</a:t>
            </a:r>
            <a:endParaRPr lang="ru-RU" sz="2000" b="1" spc="50" dirty="0">
              <a:ln w="11430"/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858837"/>
            <a:ext cx="4572000" cy="81947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обеспечение</a:t>
            </a:r>
            <a:endParaRPr lang="ru-RU" b="1" spc="50" dirty="0">
              <a:ln w="11430"/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866948"/>
            <a:ext cx="4572000" cy="80241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плесневеть</a:t>
            </a:r>
            <a:endParaRPr lang="ru-RU" sz="4800" b="1" spc="50" dirty="0" smtClean="0">
              <a:ln w="11430"/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3850724"/>
            <a:ext cx="4355976" cy="81947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торты</a:t>
            </a:r>
            <a:endParaRPr lang="ru-RU" sz="2000" b="1" spc="50" dirty="0">
              <a:ln w="11430"/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016" y="4858836"/>
            <a:ext cx="4427984" cy="87572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вероисповедание</a:t>
            </a:r>
            <a:endParaRPr lang="ru-RU" sz="1200" b="1" spc="50" dirty="0">
              <a:ln w="11430"/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80012" y="5892719"/>
            <a:ext cx="4572000" cy="80241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tx1"/>
                </a:solidFill>
                <a:latin typeface="Cambria" pitchFamily="18" charset="0"/>
              </a:rPr>
              <a:t>кровоточить</a:t>
            </a:r>
            <a:endParaRPr lang="ru-RU" sz="4400" b="1" spc="50" dirty="0">
              <a:ln w="11430"/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476672"/>
            <a:ext cx="4427984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ш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рфы</a:t>
            </a:r>
            <a:endParaRPr lang="ru-RU" sz="20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1484784"/>
            <a:ext cx="4572000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балов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ться</a:t>
            </a:r>
            <a:endParaRPr lang="ru-RU" sz="20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492896"/>
            <a:ext cx="4716016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позвон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ть</a:t>
            </a:r>
            <a:endParaRPr lang="ru-RU" sz="4800" b="1" spc="50" dirty="0" smtClean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476672"/>
            <a:ext cx="4427984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ш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рфы</a:t>
            </a:r>
            <a:endParaRPr lang="ru-RU" sz="20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1484784"/>
            <a:ext cx="4572000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балов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ться</a:t>
            </a:r>
            <a:endParaRPr lang="ru-RU" sz="20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492896"/>
            <a:ext cx="4716016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позвон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ть</a:t>
            </a:r>
            <a:endParaRPr lang="ru-RU" sz="4800" b="1" spc="50" dirty="0" smtClean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476672"/>
            <a:ext cx="4032448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зав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дно</a:t>
            </a:r>
            <a:endParaRPr lang="ru-RU" sz="20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484784"/>
            <a:ext cx="4032448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мастерск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И</a:t>
            </a:r>
            <a:endParaRPr lang="ru-RU" sz="2000" b="1" spc="50" dirty="0">
              <a:ln w="11430"/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2492896"/>
            <a:ext cx="4032448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включ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шь</a:t>
            </a:r>
            <a:endParaRPr lang="ru-RU" sz="4800" b="1" spc="50" dirty="0" smtClean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476672"/>
            <a:ext cx="4427984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ш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рфы</a:t>
            </a:r>
            <a:endParaRPr lang="ru-RU" sz="20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1484784"/>
            <a:ext cx="4572000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балов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ться</a:t>
            </a:r>
            <a:endParaRPr lang="ru-RU" sz="20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492896"/>
            <a:ext cx="4716016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позвон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ть</a:t>
            </a:r>
            <a:endParaRPr lang="ru-RU" sz="4800" b="1" spc="50" dirty="0" smtClean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476672"/>
            <a:ext cx="4032448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зав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дно</a:t>
            </a:r>
            <a:endParaRPr lang="ru-RU" sz="20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484784"/>
            <a:ext cx="4032448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мастерск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И</a:t>
            </a:r>
            <a:endParaRPr lang="ru-RU" sz="2000" b="1" spc="50" dirty="0">
              <a:ln w="11430"/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2492896"/>
            <a:ext cx="4032448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включ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шь</a:t>
            </a:r>
            <a:endParaRPr lang="ru-RU" sz="4800" b="1" spc="50" dirty="0" smtClean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850724"/>
            <a:ext cx="4572000" cy="81947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д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верху</a:t>
            </a:r>
            <a:endParaRPr lang="ru-RU" sz="20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858837"/>
            <a:ext cx="4572000" cy="81947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обесп</a:t>
            </a:r>
            <a:r>
              <a:rPr lang="ru-RU" sz="48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48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чение</a:t>
            </a:r>
            <a:endParaRPr lang="ru-RU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866948"/>
            <a:ext cx="4572000" cy="80241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пл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сневеть</a:t>
            </a:r>
            <a:endParaRPr lang="ru-RU" sz="4800" b="1" spc="50" dirty="0" smtClean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476672"/>
            <a:ext cx="4427984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ш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рфы</a:t>
            </a:r>
            <a:endParaRPr lang="ru-RU" sz="20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1484784"/>
            <a:ext cx="4572000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балов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ться</a:t>
            </a:r>
            <a:endParaRPr lang="ru-RU" sz="20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492896"/>
            <a:ext cx="4716016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позвон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ть</a:t>
            </a:r>
            <a:endParaRPr lang="ru-RU" sz="4800" b="1" spc="50" dirty="0" smtClean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476672"/>
            <a:ext cx="4032448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зав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дно</a:t>
            </a:r>
            <a:endParaRPr lang="ru-RU" sz="20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484784"/>
            <a:ext cx="4032448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мастерск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И</a:t>
            </a:r>
            <a:endParaRPr lang="ru-RU" sz="2000" b="1" spc="50" dirty="0">
              <a:ln w="11430"/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2492896"/>
            <a:ext cx="4032448" cy="8811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включ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шь</a:t>
            </a:r>
            <a:endParaRPr lang="ru-RU" sz="4800" b="1" spc="50" dirty="0" smtClean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850724"/>
            <a:ext cx="4572000" cy="81947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д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верху</a:t>
            </a:r>
            <a:endParaRPr lang="ru-RU" sz="20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858837"/>
            <a:ext cx="4572000" cy="81947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обесп</a:t>
            </a:r>
            <a:r>
              <a:rPr lang="ru-RU" sz="48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48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чение</a:t>
            </a:r>
            <a:endParaRPr lang="ru-RU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866948"/>
            <a:ext cx="4572000" cy="80241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пл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сневеть</a:t>
            </a:r>
            <a:endParaRPr lang="ru-RU" sz="4800" b="1" spc="50" dirty="0" smtClean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3850724"/>
            <a:ext cx="4355976" cy="81947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т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54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рты</a:t>
            </a:r>
            <a:endParaRPr lang="ru-RU" sz="20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016" y="4858836"/>
            <a:ext cx="4427984" cy="87572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вероиспов</a:t>
            </a:r>
            <a:r>
              <a:rPr lang="ru-RU" sz="3600" b="1" spc="50" dirty="0" err="1" smtClean="0">
                <a:ln w="11430"/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3600" b="1" spc="50" dirty="0" err="1" smtClean="0">
                <a:ln w="11430"/>
                <a:solidFill>
                  <a:srgbClr val="002060"/>
                </a:solidFill>
                <a:latin typeface="Cambria" pitchFamily="18" charset="0"/>
              </a:rPr>
              <a:t>дание</a:t>
            </a:r>
            <a:endParaRPr lang="ru-RU" sz="12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80012" y="5892719"/>
            <a:ext cx="4572000" cy="80241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>
                <a:ln w="11430"/>
                <a:solidFill>
                  <a:srgbClr val="002060"/>
                </a:solidFill>
                <a:latin typeface="Cambria" pitchFamily="18" charset="0"/>
              </a:rPr>
              <a:t>кровоточ</a:t>
            </a:r>
            <a:r>
              <a:rPr lang="ru-RU" sz="4800" b="1" spc="50">
                <a:ln w="11430"/>
                <a:solidFill>
                  <a:srgbClr val="FF0000"/>
                </a:solidFill>
                <a:latin typeface="Cambria" pitchFamily="18" charset="0"/>
              </a:rPr>
              <a:t>И</a:t>
            </a:r>
            <a:r>
              <a:rPr lang="ru-RU" sz="4800" b="1" spc="50">
                <a:ln w="11430"/>
                <a:solidFill>
                  <a:srgbClr val="002060"/>
                </a:solidFill>
                <a:latin typeface="Cambria" pitchFamily="18" charset="0"/>
              </a:rPr>
              <a:t>ть</a:t>
            </a:r>
            <a:endParaRPr lang="ru-RU" sz="4400" b="1" spc="50" dirty="0">
              <a:ln w="11430"/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64095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Тавтограмма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68644"/>
            <a:ext cx="889393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	Озорная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обезьянка обожала осмеивать обитателей острова. Однажды, осматривая окрестности острова, она обнаружила ослика.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Ослик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отдыхал около ольхи. Обезьяна, обозрев очевидцев, оживлённо оглядевшись, оседлала ослика. Ошеломлённый ослик очнулся.   Обозлившись, отвесил озорной обезьянке отличную оплеуху. Озорница отскочила. Ошалело озираясь, </a:t>
            </a: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оставила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ослика. Оплеуха отбила обезьяне </a:t>
            </a: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охоту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озорничать!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2814" y="4509120"/>
            <a:ext cx="1901186" cy="23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4569" y="620688"/>
            <a:ext cx="891487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</a:rPr>
              <a:t>РАЗМИНКА</a:t>
            </a:r>
            <a:r>
              <a:rPr lang="ru-RU" sz="8000" b="1" dirty="0" smtClean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80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Когда мы </a:t>
            </a:r>
            <a:r>
              <a:rPr lang="ru-RU" sz="8000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руки</a:t>
            </a:r>
            <a:r>
              <a:rPr lang="ru-RU" sz="80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называем </a:t>
            </a:r>
            <a:r>
              <a:rPr lang="ru-RU" sz="80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тремя</a:t>
            </a:r>
            <a:r>
              <a:rPr lang="ru-RU" sz="80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местоимениями?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b="1" cap="none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4569" y="620688"/>
            <a:ext cx="891487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Когда мы </a:t>
            </a:r>
            <a:r>
              <a:rPr lang="ru-RU" sz="4800" u="sng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руки</a:t>
            </a:r>
            <a:r>
              <a:rPr lang="ru-RU" sz="48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называем </a:t>
            </a:r>
            <a:r>
              <a:rPr lang="ru-RU" sz="48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тремя </a:t>
            </a:r>
            <a:r>
              <a:rPr lang="ru-RU" sz="48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местоимениями?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8000" cap="none" spc="50" dirty="0" smtClean="0">
                <a:ln w="11430"/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когда они</a:t>
            </a:r>
          </a:p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Вы - мы - ты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42185" y="54868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Тур: Вопрос на засыпку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4437" y="1556792"/>
            <a:ext cx="91085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Каждой команде задаётся по вопросу. На обдумывание есть 1 минута.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3648" y="3198460"/>
            <a:ext cx="4556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Оценивание: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4005064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Правильный ответ – 5 баллов. Чем точнее ответ, тем больше баллов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4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75101" y="1700808"/>
            <a:ext cx="8357339" cy="352839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отличается тире от дефиса?</a:t>
            </a:r>
            <a:endParaRPr lang="ru-RU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620688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 вопрос</a:t>
            </a:r>
          </a:p>
        </p:txBody>
      </p:sp>
    </p:spTree>
    <p:extLst>
      <p:ext uri="{BB962C8B-B14F-4D97-AF65-F5344CB8AC3E}">
        <p14:creationId xmlns:p14="http://schemas.microsoft.com/office/powerpoint/2010/main" val="396142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51520" y="1124744"/>
            <a:ext cx="8722015" cy="547260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В сказке А. Волкова  «Волшебник Изумрудного города»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     действуют четыре волшебницы: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Стелла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Бастинда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Виллина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Гингема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.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Две из них добрые, две — злые.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     Определите, как зовут тех и других.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Почему автор дал своим персонажам   такие  имена?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Какие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лингвистические основания 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обусловили этот    выбор?</a:t>
            </a:r>
            <a:endParaRPr lang="ru-RU" sz="32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7" y="0"/>
            <a:ext cx="73077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вопрос</a:t>
            </a:r>
          </a:p>
        </p:txBody>
      </p:sp>
    </p:spTree>
    <p:extLst>
      <p:ext uri="{BB962C8B-B14F-4D97-AF65-F5344CB8AC3E}">
        <p14:creationId xmlns:p14="http://schemas.microsoft.com/office/powerpoint/2010/main" val="12258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51520" y="1124744"/>
            <a:ext cx="8722015" cy="547260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Добрых волшебниц </a:t>
            </a:r>
            <a:r>
              <a:rPr lang="ru-RU" sz="3200" dirty="0" smtClean="0">
                <a:solidFill>
                  <a:schemeClr val="tx1"/>
                </a:solidFill>
              </a:rPr>
              <a:t>в сказке А. Волкова «Волшебник Изумрудного города» зовут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Стелла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Виллина</a:t>
            </a:r>
            <a:r>
              <a:rPr lang="ru-RU" sz="3200" dirty="0" smtClean="0">
                <a:solidFill>
                  <a:schemeClr val="tx1"/>
                </a:solidFill>
              </a:rPr>
              <a:t>,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а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злых —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Бастинда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Гингема</a:t>
            </a:r>
            <a:r>
              <a:rPr lang="ru-RU" sz="3200" dirty="0" smtClean="0">
                <a:solidFill>
                  <a:schemeClr val="tx1"/>
                </a:solidFill>
              </a:rPr>
              <a:t>.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Выбор  имен  обусловлен   законами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звукосимволизма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Одни звуки для человека кажутся приятными и безопасными (например, [л] или [л’]), другие, наоборот, — неприятными и страшными (например, сочетания [</a:t>
            </a:r>
            <a:r>
              <a:rPr lang="ru-RU" sz="3200" dirty="0" err="1" smtClean="0">
                <a:solidFill>
                  <a:schemeClr val="tx1"/>
                </a:solidFill>
              </a:rPr>
              <a:t>нд</a:t>
            </a:r>
            <a:r>
              <a:rPr lang="ru-RU" sz="3200" dirty="0" smtClean="0">
                <a:solidFill>
                  <a:schemeClr val="tx1"/>
                </a:solidFill>
              </a:rPr>
              <a:t>] и [</a:t>
            </a:r>
            <a:r>
              <a:rPr lang="ru-RU" sz="3200" dirty="0" err="1" smtClean="0">
                <a:solidFill>
                  <a:schemeClr val="tx1"/>
                </a:solidFill>
              </a:rPr>
              <a:t>нг</a:t>
            </a:r>
            <a:r>
              <a:rPr lang="ru-RU" sz="3200" dirty="0" smtClean="0">
                <a:solidFill>
                  <a:schemeClr val="tx1"/>
                </a:solidFill>
              </a:rPr>
              <a:t>]).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5617" y="0"/>
            <a:ext cx="73077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вопрос</a:t>
            </a:r>
          </a:p>
        </p:txBody>
      </p:sp>
    </p:spTree>
    <p:extLst>
      <p:ext uri="{BB962C8B-B14F-4D97-AF65-F5344CB8AC3E}">
        <p14:creationId xmlns:p14="http://schemas.microsoft.com/office/powerpoint/2010/main" val="12258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42185" y="40994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7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 Тур: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Пан или пропал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7" y="1240939"/>
            <a:ext cx="910850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mbria" pitchFamily="18" charset="0"/>
              </a:rPr>
              <a:t>Одному игроку из команды нужно исправить ошибки в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mbria" pitchFamily="18" charset="0"/>
              </a:rPr>
              <a:t>4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mbria" pitchFamily="18" charset="0"/>
              </a:rPr>
              <a:t> словах,            если они есть. Время </a:t>
            </a:r>
            <a:r>
              <a:rPr lang="ru-RU" sz="4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mbria" pitchFamily="18" charset="0"/>
              </a:rPr>
              <a:t>– 2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mbria" pitchFamily="18" charset="0"/>
              </a:rPr>
              <a:t>мин.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442" y="2996952"/>
            <a:ext cx="4924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Оценивание: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3896361"/>
            <a:ext cx="730830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u="sng" spc="50" dirty="0" smtClean="0">
                <a:ln w="11430"/>
                <a:solidFill>
                  <a:srgbClr val="FF0000"/>
                </a:solidFill>
                <a:latin typeface="Cambria" pitchFamily="18" charset="0"/>
              </a:rPr>
              <a:t>Обычный уровень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latin typeface="Cambria" pitchFamily="18" charset="0"/>
              </a:rPr>
              <a:t>: 1 балл за каждое верно написанное слово.</a:t>
            </a:r>
          </a:p>
          <a:p>
            <a:pPr algn="ctr"/>
            <a:r>
              <a:rPr lang="ru-RU" sz="3200" b="1" u="sng" cap="none" spc="50" dirty="0" smtClean="0">
                <a:ln w="11430"/>
                <a:solidFill>
                  <a:srgbClr val="FF0000"/>
                </a:solidFill>
                <a:latin typeface="Cambria" pitchFamily="18" charset="0"/>
              </a:rPr>
              <a:t>Сложный уровень</a:t>
            </a:r>
            <a:r>
              <a:rPr lang="ru-RU" sz="3200" b="1" cap="none" spc="50" dirty="0" smtClean="0">
                <a:ln w="11430"/>
                <a:solidFill>
                  <a:srgbClr val="FF0000"/>
                </a:solidFill>
                <a:latin typeface="Cambria" pitchFamily="18" charset="0"/>
              </a:rPr>
              <a:t>: 12 баллов, если всё верно. При хотя бы одной ошибке команда 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latin typeface="Cambria" pitchFamily="18" charset="0"/>
              </a:rPr>
              <a:t>получает 0 баллов</a:t>
            </a:r>
            <a:endParaRPr lang="ru-RU" sz="3200" b="1" cap="none" spc="50" dirty="0">
              <a:ln w="11430"/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1700808"/>
            <a:ext cx="4364157" cy="39604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9445" y="254258"/>
            <a:ext cx="32800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Обычный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уровень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7984" y="1772816"/>
            <a:ext cx="4716016" cy="39604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6609" y="254258"/>
            <a:ext cx="31955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Сложный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уровень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859969"/>
              </p:ext>
            </p:extLst>
          </p:nvPr>
        </p:nvGraphicFramePr>
        <p:xfrm>
          <a:off x="0" y="1772816"/>
          <a:ext cx="4139952" cy="35283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39952"/>
              </a:tblGrid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effectLst/>
                          <a:latin typeface="Cambria" pitchFamily="18" charset="0"/>
                        </a:rPr>
                        <a:t>Цытрусовый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effectLst/>
                          <a:latin typeface="Cambria" pitchFamily="18" charset="0"/>
                        </a:rPr>
                        <a:t>Феллармония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effectLst/>
                          <a:latin typeface="Cambria" pitchFamily="18" charset="0"/>
                        </a:rPr>
                        <a:t>Акуратно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 smtClean="0">
                          <a:effectLst/>
                          <a:latin typeface="Cambria" pitchFamily="18" charset="0"/>
                        </a:rPr>
                        <a:t>Азорничять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57792"/>
              </p:ext>
            </p:extLst>
          </p:nvPr>
        </p:nvGraphicFramePr>
        <p:xfrm>
          <a:off x="4355976" y="1700808"/>
          <a:ext cx="4788024" cy="337044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788024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200" b="1" dirty="0" err="1">
                          <a:effectLst/>
                          <a:latin typeface="Cambria" pitchFamily="18" charset="0"/>
                        </a:rPr>
                        <a:t>Ориинтироватся</a:t>
                      </a:r>
                      <a:endParaRPr lang="ru-RU" sz="4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err="1">
                          <a:effectLst/>
                          <a:latin typeface="Cambria" pitchFamily="18" charset="0"/>
                        </a:rPr>
                        <a:t>Пропарцианально</a:t>
                      </a:r>
                      <a:endParaRPr lang="ru-RU" sz="20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effectLst/>
                          <a:latin typeface="Cambria" pitchFamily="18" charset="0"/>
                        </a:rPr>
                        <a:t>Росколёный</a:t>
                      </a:r>
                      <a:endParaRPr lang="ru-RU" sz="24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effectLst/>
                          <a:latin typeface="Cambria" pitchFamily="18" charset="0"/>
                        </a:rPr>
                        <a:t>Каректеровка</a:t>
                      </a:r>
                      <a:endParaRPr lang="ru-RU" sz="24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6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75101" y="1700808"/>
            <a:ext cx="4364157" cy="39604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9445" y="254258"/>
            <a:ext cx="32800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Обычный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уровень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81386" y="1700808"/>
            <a:ext cx="4364157" cy="39604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6609" y="254258"/>
            <a:ext cx="31955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Сложный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уровень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308137"/>
              </p:ext>
            </p:extLst>
          </p:nvPr>
        </p:nvGraphicFramePr>
        <p:xfrm>
          <a:off x="472960" y="1916832"/>
          <a:ext cx="3811007" cy="35283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811007"/>
              </a:tblGrid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Цитрусовый</a:t>
                      </a:r>
                      <a:endParaRPr lang="ru-RU" sz="24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Филармония</a:t>
                      </a:r>
                      <a:endParaRPr lang="ru-RU" sz="18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Аккуратно</a:t>
                      </a:r>
                      <a:endParaRPr lang="ru-RU" sz="24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Озорничать</a:t>
                      </a:r>
                      <a:endParaRPr lang="ru-RU" sz="24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475710"/>
              </p:ext>
            </p:extLst>
          </p:nvPr>
        </p:nvGraphicFramePr>
        <p:xfrm>
          <a:off x="4572000" y="1916832"/>
          <a:ext cx="4572000" cy="35283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72000"/>
              </a:tblGrid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8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75101" y="1700808"/>
            <a:ext cx="4364157" cy="39604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9445" y="254258"/>
            <a:ext cx="32800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Обычный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уровень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81386" y="1700808"/>
            <a:ext cx="4364157" cy="39604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6609" y="254258"/>
            <a:ext cx="31955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Сложный 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уровень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475710"/>
              </p:ext>
            </p:extLst>
          </p:nvPr>
        </p:nvGraphicFramePr>
        <p:xfrm>
          <a:off x="4572000" y="1916832"/>
          <a:ext cx="4572000" cy="35283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72000"/>
              </a:tblGrid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Ориентироваться</a:t>
                      </a:r>
                      <a:endParaRPr lang="ru-RU" sz="20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800" b="1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Пропорционально</a:t>
                      </a:r>
                      <a:endParaRPr lang="ru-RU" sz="38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Раскалённый</a:t>
                      </a:r>
                      <a:endParaRPr lang="ru-RU" sz="24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Корректировка</a:t>
                      </a:r>
                      <a:endParaRPr lang="ru-RU" sz="2400" b="1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64095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1 разминочный Тур: </a:t>
            </a:r>
          </a:p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Тавтограмма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4" y="2060848"/>
            <a:ext cx="914400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mbria" pitchFamily="18" charset="0"/>
              </a:rPr>
              <a:t>Команды зачитывают свои заготовленные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mbria" pitchFamily="18" charset="0"/>
              </a:rPr>
              <a:t>тексты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ambria" pitchFamily="18" charset="0"/>
              </a:rPr>
              <a:t>,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mbria" pitchFamily="18" charset="0"/>
              </a:rPr>
              <a:t>в которых все слова будут начинаться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mbria" pitchFamily="18" charset="0"/>
              </a:rPr>
              <a:t>на одну выбранную букву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343" y="980728"/>
            <a:ext cx="910736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Разминка:</a:t>
            </a:r>
          </a:p>
          <a:p>
            <a:pPr algn="ctr"/>
            <a:r>
              <a:rPr lang="ru-RU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Подберём синонимы </a:t>
            </a:r>
          </a:p>
          <a:p>
            <a:pPr algn="ctr"/>
            <a:r>
              <a:rPr lang="ru-RU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слову </a:t>
            </a:r>
          </a:p>
          <a:p>
            <a:pPr algn="ctr"/>
            <a:r>
              <a:rPr lang="ru-RU" sz="72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«РАДОСТНЫЙ»</a:t>
            </a:r>
            <a:endParaRPr lang="ru-RU" sz="72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108519" y="0"/>
            <a:ext cx="9361039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«РАДОСТНЫЙ»</a:t>
            </a:r>
          </a:p>
          <a:p>
            <a:pPr algn="ctr"/>
            <a:r>
              <a:rPr lang="ru-RU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Весёлый, воодушевлённый</a:t>
            </a:r>
          </a:p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довольный, игривый</a:t>
            </a:r>
          </a:p>
          <a:p>
            <a:pPr algn="ctr"/>
            <a: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задорный, лучезарный</a:t>
            </a:r>
          </a:p>
          <a:p>
            <a:pPr algn="ctr"/>
            <a:r>
              <a:rPr lang="ru-RU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ликующий, оптимистичный</a:t>
            </a:r>
          </a:p>
          <a:p>
            <a:pPr algn="ctr"/>
            <a: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праздничный, приятный</a:t>
            </a:r>
          </a:p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счастливый, улыбчивый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03648" y="1052736"/>
            <a:ext cx="66321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Поздравляем</a:t>
            </a:r>
            <a:r>
              <a:rPr lang="ru-RU" sz="7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7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4" name="Picture 6" descr="Картинки по запросу &quot;ура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2636912"/>
            <a:ext cx="4084712" cy="40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6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2 Тур: 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Аз, Буки, Веди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53221"/>
            <a:ext cx="9144000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mbria" pitchFamily="18" charset="0"/>
              </a:rPr>
              <a:t>Командам нужно расставить             за 40 секунд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mbria" pitchFamily="18" charset="0"/>
              </a:rPr>
              <a:t>6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ambria" pitchFamily="18" charset="0"/>
              </a:rPr>
              <a:t> однокоренных слов                                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mbria" pitchFamily="18" charset="0"/>
              </a:rPr>
              <a:t>в   алфавитном порядке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631" y="2967335"/>
            <a:ext cx="4924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Оценивание: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789040"/>
            <a:ext cx="896449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По 1 баллу за каждое слово             до первой ошибки в цепочке.             +1 балл команде за скорость, 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но только если всё 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сделано без ошибок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26331" y="87877"/>
            <a:ext cx="9143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Задание для игроков: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124744"/>
            <a:ext cx="7560840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971779"/>
            <a:ext cx="7488831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852936"/>
            <a:ext cx="7488832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645024"/>
            <a:ext cx="7488831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4509120"/>
            <a:ext cx="7488831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5301208"/>
            <a:ext cx="7416823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799288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-Телефонизация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Б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- Телефонизированный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В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- Телефонистка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Г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- Телефон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Д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- Телефонограмма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Е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- Телефонизировать</a:t>
            </a:r>
          </a:p>
        </p:txBody>
      </p:sp>
      <p:pic>
        <p:nvPicPr>
          <p:cNvPr id="12" name="Рисунок 11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17232"/>
            <a:ext cx="1403648" cy="1340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4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26331" y="87877"/>
            <a:ext cx="9143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Ответы 2 тур: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124744"/>
            <a:ext cx="8136904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971779"/>
            <a:ext cx="8208912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852936"/>
            <a:ext cx="8208912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645024"/>
            <a:ext cx="8136904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4509120"/>
            <a:ext cx="8208912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5301208"/>
            <a:ext cx="8064896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889248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1-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Г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- Телефон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2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-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-Телефонизация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3-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Е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- Телефонизировать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4-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Б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- Телефонизированный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5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-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В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- Телефонистка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6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-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Д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-Телефонограмма</a:t>
            </a:r>
          </a:p>
        </p:txBody>
      </p:sp>
    </p:spTree>
    <p:extLst>
      <p:ext uri="{BB962C8B-B14F-4D97-AF65-F5344CB8AC3E}">
        <p14:creationId xmlns:p14="http://schemas.microsoft.com/office/powerpoint/2010/main" val="28674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4569" y="0"/>
            <a:ext cx="89148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</a:rPr>
              <a:t>РАЗМИНКА:</a:t>
            </a:r>
            <a:r>
              <a:rPr lang="ru-RU" sz="4400" dirty="0" err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Название</a:t>
            </a:r>
            <a:r>
              <a:rPr lang="ru-RU" sz="4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какого очень распространенного дерева состоит из четырех предлогов?</a:t>
            </a:r>
            <a:endParaRPr lang="ru-RU" sz="4400" b="1" cap="none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Содержимое 3" descr="деревь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853244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i?id=6118eee88aaa105c7120eb396789cda1_l-5910939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4569" y="0"/>
            <a:ext cx="891487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Название какого очень распространенного дерева состоит из четырех предлогов?</a:t>
            </a:r>
          </a:p>
          <a:p>
            <a:pPr algn="ctr"/>
            <a:r>
              <a:rPr lang="ru-RU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С  </a:t>
            </a:r>
            <a:r>
              <a:rPr lang="ru-RU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 о    с    </a:t>
            </a:r>
            <a:r>
              <a:rPr lang="ru-RU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на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Содержимое 3" descr="деревь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2094" y="2996952"/>
            <a:ext cx="676588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724</Words>
  <Application>Microsoft Office PowerPoint</Application>
  <PresentationFormat>Экран (4:3)</PresentationFormat>
  <Paragraphs>204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ученик</cp:lastModifiedBy>
  <cp:revision>43</cp:revision>
  <dcterms:created xsi:type="dcterms:W3CDTF">2020-02-03T11:28:53Z</dcterms:created>
  <dcterms:modified xsi:type="dcterms:W3CDTF">2025-04-17T14:53:16Z</dcterms:modified>
</cp:coreProperties>
</file>